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7" r:id="rId1"/>
  </p:sldMasterIdLst>
  <p:notesMasterIdLst>
    <p:notesMasterId r:id="rId30"/>
  </p:notesMasterIdLst>
  <p:sldIdLst>
    <p:sldId id="257" r:id="rId2"/>
    <p:sldId id="307" r:id="rId3"/>
    <p:sldId id="292" r:id="rId4"/>
    <p:sldId id="293" r:id="rId5"/>
    <p:sldId id="295" r:id="rId6"/>
    <p:sldId id="260" r:id="rId7"/>
    <p:sldId id="263" r:id="rId8"/>
    <p:sldId id="264" r:id="rId9"/>
    <p:sldId id="308" r:id="rId10"/>
    <p:sldId id="296" r:id="rId11"/>
    <p:sldId id="266" r:id="rId12"/>
    <p:sldId id="267" r:id="rId13"/>
    <p:sldId id="268" r:id="rId14"/>
    <p:sldId id="269" r:id="rId15"/>
    <p:sldId id="273" r:id="rId16"/>
    <p:sldId id="274" r:id="rId17"/>
    <p:sldId id="276" r:id="rId18"/>
    <p:sldId id="301" r:id="rId19"/>
    <p:sldId id="297" r:id="rId20"/>
    <p:sldId id="298" r:id="rId21"/>
    <p:sldId id="299" r:id="rId22"/>
    <p:sldId id="303" r:id="rId23"/>
    <p:sldId id="271" r:id="rId24"/>
    <p:sldId id="300" r:id="rId25"/>
    <p:sldId id="304" r:id="rId26"/>
    <p:sldId id="305" r:id="rId27"/>
    <p:sldId id="306" r:id="rId28"/>
    <p:sldId id="309" r:id="rId2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04" autoAdjust="0"/>
    <p:restoredTop sz="82721" autoAdjust="0"/>
  </p:normalViewPr>
  <p:slideViewPr>
    <p:cSldViewPr snapToGrid="0" snapToObjects="1">
      <p:cViewPr>
        <p:scale>
          <a:sx n="76" d="100"/>
          <a:sy n="76" d="100"/>
        </p:scale>
        <p:origin x="-2000" y="-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3" d="100"/>
        <a:sy n="1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gi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gi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5432F4-76E6-9D43-A505-F4AB4FB26B1B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A869D9-B8F0-C94D-9FF2-9627E2971A2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564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DFF19-343A-0B44-AA55-160401DE0498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4262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87388"/>
            <a:ext cx="4568825" cy="34274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C17FEEC-E076-4552-BB7E-97C5C2B81A70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87388"/>
            <a:ext cx="4568825" cy="34274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C17FEEC-E076-4552-BB7E-97C5C2B81A70}" type="slidenum">
              <a:rPr lang="en-GB" smtClean="0"/>
              <a:pPr>
                <a:defRPr/>
              </a:pPr>
              <a:t>17</a:t>
            </a:fld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127A067-AB0D-1D4D-95EE-5174BE83A7D8}" type="slidenum">
              <a:rPr lang="en-GB"/>
              <a:pPr/>
              <a:t>23</a:t>
            </a:fld>
            <a:endParaRPr lang="en-GB"/>
          </a:p>
        </p:txBody>
      </p:sp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93738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6360" y="4342535"/>
            <a:ext cx="5486681" cy="40322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A869D9-B8F0-C94D-9FF2-9627E2971A2C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8476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00F36-BCC7-D049-B7BA-A482EB91BA91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48918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00F36-BCC7-D049-B7BA-A482EB91BA91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48918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00F36-BCC7-D049-B7BA-A482EB91BA91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4891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00F36-BCC7-D049-B7BA-A482EB91BA91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4891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00F36-BCC7-D049-B7BA-A482EB91BA91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4891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PMID: 26526615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00F36-BCC7-D049-B7BA-A482EB91BA91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4891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00F36-BCC7-D049-B7BA-A482EB91BA91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4891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A869D9-B8F0-C94D-9FF2-9627E2971A2C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7421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00F36-BCC7-D049-B7BA-A482EB91BA91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4891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00F36-BCC7-D049-B7BA-A482EB91BA91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48918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00F36-BCC7-D049-B7BA-A482EB91BA91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489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2AA957AF-53C0-420B-9C2D-77DB1416566C}" type="slidenum">
              <a:rPr kumimoji="0" lang="en-US" smtClean="0"/>
              <a:pPr eaLnBrk="1" latinLnBrk="0" hangingPunct="1"/>
              <a:t>‹n.›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658839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162CD-41DF-FA47-8CE7-4FF92418333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3681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162CD-41DF-FA47-8CE7-4FF92418333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8088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2762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162CD-41DF-FA47-8CE7-4FF92418333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5358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162CD-41DF-FA47-8CE7-4FF92418333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5844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162CD-41DF-FA47-8CE7-4FF92418333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1560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162CD-41DF-FA47-8CE7-4FF92418333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28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162CD-41DF-FA47-8CE7-4FF92418333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0297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162CD-41DF-FA47-8CE7-4FF92418333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5541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47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162CD-41DF-FA47-8CE7-4FF92418333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7012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70A25-7B1A-784C-B74F-1A17367C33B1}" type="datetimeFigureOut">
              <a:rPr lang="it-IT" smtClean="0"/>
              <a:t>15/12/15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5162CD-41DF-FA47-8CE7-4FF92418333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8656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  <p:sldLayoutId id="2147483879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5" Type="http://schemas.openxmlformats.org/officeDocument/2006/relationships/hyperlink" Target="https://code.google.com/p/psiscore/" TargetMode="External"/><Relationship Id="rId6" Type="http://schemas.openxmlformats.org/officeDocument/2006/relationships/hyperlink" Target="http://www.ebi.ac.uk/intact/validator/start.x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4" Type="http://schemas.openxmlformats.org/officeDocument/2006/relationships/image" Target="../media/image16.jpeg"/><Relationship Id="rId5" Type="http://schemas.microsoft.com/office/2007/relationships/hdphoto" Target="../media/hdphoto3.wdp"/><Relationship Id="rId6" Type="http://schemas.openxmlformats.org/officeDocument/2006/relationships/image" Target="../media/image17.jpeg"/><Relationship Id="rId7" Type="http://schemas.microsoft.com/office/2007/relationships/hdphoto" Target="../media/hdphoto4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.jpeg"/><Relationship Id="rId12" Type="http://schemas.microsoft.com/office/2007/relationships/hdphoto" Target="../media/hdphoto8.wdp"/><Relationship Id="rId13" Type="http://schemas.openxmlformats.org/officeDocument/2006/relationships/image" Target="../media/image24.jpeg"/><Relationship Id="rId14" Type="http://schemas.microsoft.com/office/2007/relationships/hdphoto" Target="../media/hdphoto9.wdp"/><Relationship Id="rId15" Type="http://schemas.openxmlformats.org/officeDocument/2006/relationships/image" Target="../media/image25.jpeg"/><Relationship Id="rId16" Type="http://schemas.microsoft.com/office/2007/relationships/hdphoto" Target="../media/hdphoto10.wdp"/><Relationship Id="rId17" Type="http://schemas.openxmlformats.org/officeDocument/2006/relationships/image" Target="../media/image26.jpeg"/><Relationship Id="rId18" Type="http://schemas.microsoft.com/office/2007/relationships/hdphoto" Target="../media/hdphoto11.wdp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5" Type="http://schemas.openxmlformats.org/officeDocument/2006/relationships/image" Target="../media/image20.jpeg"/><Relationship Id="rId6" Type="http://schemas.microsoft.com/office/2007/relationships/hdphoto" Target="../media/hdphoto5.wdp"/><Relationship Id="rId7" Type="http://schemas.openxmlformats.org/officeDocument/2006/relationships/image" Target="../media/image21.jpeg"/><Relationship Id="rId8" Type="http://schemas.microsoft.com/office/2007/relationships/hdphoto" Target="../media/hdphoto6.wdp"/><Relationship Id="rId9" Type="http://schemas.openxmlformats.org/officeDocument/2006/relationships/image" Target="../media/image22.jpeg"/><Relationship Id="rId10" Type="http://schemas.microsoft.com/office/2007/relationships/hdphoto" Target="../media/hdphoto7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7.jpeg"/><Relationship Id="rId5" Type="http://schemas.microsoft.com/office/2007/relationships/hdphoto" Target="../media/hdphoto1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9.jpeg"/><Relationship Id="rId5" Type="http://schemas.microsoft.com/office/2007/relationships/hdphoto" Target="../media/hdphoto13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0.jpeg"/><Relationship Id="rId5" Type="http://schemas.microsoft.com/office/2007/relationships/hdphoto" Target="../media/hdphoto14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5" Type="http://schemas.openxmlformats.org/officeDocument/2006/relationships/image" Target="../media/image31.jpeg"/><Relationship Id="rId6" Type="http://schemas.microsoft.com/office/2007/relationships/hdphoto" Target="../media/hdphoto15.wdp"/><Relationship Id="rId7" Type="http://schemas.openxmlformats.org/officeDocument/2006/relationships/image" Target="../media/image32.jpeg"/><Relationship Id="rId8" Type="http://schemas.microsoft.com/office/2007/relationships/hdphoto" Target="../media/hdphoto16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4" Type="http://schemas.openxmlformats.org/officeDocument/2006/relationships/image" Target="../media/image2.png"/><Relationship Id="rId5" Type="http://schemas.openxmlformats.org/officeDocument/2006/relationships/hyperlink" Target="http://www.ebi.ac.uk/Tools/webservices/psicquic/view/main.xhtml" TargetMode="External"/><Relationship Id="rId6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5" Type="http://schemas.openxmlformats.org/officeDocument/2006/relationships/image" Target="../media/image36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5" Type="http://schemas.openxmlformats.org/officeDocument/2006/relationships/image" Target="../media/image3.jpeg"/><Relationship Id="rId6" Type="http://schemas.microsoft.com/office/2007/relationships/hdphoto" Target="../media/hdphoto1.wdp"/><Relationship Id="rId7" Type="http://schemas.openxmlformats.org/officeDocument/2006/relationships/image" Target="../media/image4.png"/><Relationship Id="rId8" Type="http://schemas.openxmlformats.org/officeDocument/2006/relationships/image" Target="../media/image5.jpeg"/><Relationship Id="rId9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4" Type="http://schemas.openxmlformats.org/officeDocument/2006/relationships/image" Target="../media/image13.png"/><Relationship Id="rId5" Type="http://schemas.openxmlformats.org/officeDocument/2006/relationships/image" Target="../media/image14.jpe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89778" y="2042830"/>
            <a:ext cx="8539996" cy="2552181"/>
          </a:xfrm>
        </p:spPr>
        <p:txBody>
          <a:bodyPr>
            <a:normAutofit fontScale="90000"/>
          </a:bodyPr>
          <a:lstStyle/>
          <a:p>
            <a:r>
              <a:rPr lang="en-US" dirty="0"/>
              <a:t>Collecting, annotating and integrating PPI data: standards initiatives, data formats and data models </a:t>
            </a:r>
            <a:endParaRPr lang="it-IT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cxnSp>
        <p:nvCxnSpPr>
          <p:cNvPr id="20" name="Connettore 1 19"/>
          <p:cNvCxnSpPr/>
          <p:nvPr/>
        </p:nvCxnSpPr>
        <p:spPr>
          <a:xfrm>
            <a:off x="0" y="1550520"/>
            <a:ext cx="9144000" cy="0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2" name="Rettangolo 21"/>
          <p:cNvSpPr/>
          <p:nvPr/>
        </p:nvSpPr>
        <p:spPr>
          <a:xfrm>
            <a:off x="189778" y="4916189"/>
            <a:ext cx="719579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 smtClean="0">
                <a:solidFill>
                  <a:srgbClr val="000000"/>
                </a:solidFill>
                <a:cs typeface="Arial"/>
              </a:rPr>
              <a:t>Speaker: </a:t>
            </a:r>
            <a:r>
              <a:rPr lang="en-GB" b="1" dirty="0" err="1" smtClean="0">
                <a:solidFill>
                  <a:srgbClr val="000000"/>
                </a:solidFill>
                <a:cs typeface="Arial"/>
              </a:rPr>
              <a:t>Luana</a:t>
            </a:r>
            <a:r>
              <a:rPr lang="en-GB" b="1" dirty="0" smtClean="0">
                <a:solidFill>
                  <a:srgbClr val="000000"/>
                </a:solidFill>
                <a:cs typeface="Arial"/>
              </a:rPr>
              <a:t> Licata</a:t>
            </a:r>
            <a:r>
              <a:rPr lang="en-GB" dirty="0" smtClean="0">
                <a:solidFill>
                  <a:srgbClr val="000000"/>
                </a:solidFill>
                <a:cs typeface="Arial"/>
              </a:rPr>
              <a:t>, MINT, University of Rome Tor Vergata </a:t>
            </a:r>
          </a:p>
        </p:txBody>
      </p:sp>
      <p:pic>
        <p:nvPicPr>
          <p:cNvPr id="25" name="Immagine 24" descr="alma-logo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78" y="190078"/>
            <a:ext cx="1815661" cy="1199849"/>
          </a:xfrm>
          <a:prstGeom prst="rect">
            <a:avLst/>
          </a:prstGeom>
        </p:spPr>
      </p:pic>
      <p:sp>
        <p:nvSpPr>
          <p:cNvPr id="26" name="Rettangolo 25"/>
          <p:cNvSpPr/>
          <p:nvPr/>
        </p:nvSpPr>
        <p:spPr>
          <a:xfrm>
            <a:off x="2209813" y="333076"/>
            <a:ext cx="713856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000000"/>
                </a:solidFill>
                <a:cs typeface="Arial"/>
              </a:rPr>
              <a:t>Course on Protein Networks and Systems Biology (Bologna, 14-18 December2015)</a:t>
            </a:r>
            <a:endParaRPr lang="it-IT" sz="2800" b="1" dirty="0">
              <a:solidFill>
                <a:srgbClr val="000000"/>
              </a:solidFill>
              <a:cs typeface="Arial"/>
            </a:endParaRPr>
          </a:p>
        </p:txBody>
      </p:sp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2" y="6237112"/>
            <a:ext cx="7599793" cy="57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120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17" name="Gruppo 16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8" name="Connettore 1 17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Immagine 20" descr="alma-logo.gi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sp>
        <p:nvSpPr>
          <p:cNvPr id="4" name="CasellaDiTesto 3"/>
          <p:cNvSpPr txBox="1"/>
          <p:nvPr/>
        </p:nvSpPr>
        <p:spPr>
          <a:xfrm>
            <a:off x="0" y="1020728"/>
            <a:ext cx="882348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/>
              <a:t>PSICQUIC </a:t>
            </a:r>
            <a:r>
              <a:rPr lang="en-US" sz="2000" b="1" u="sng" dirty="0"/>
              <a:t>(</a:t>
            </a:r>
            <a:r>
              <a:rPr lang="en-US" sz="2000" b="1" u="sng" dirty="0" smtClean="0"/>
              <a:t>PSI </a:t>
            </a:r>
            <a:r>
              <a:rPr lang="en-US" sz="2000" b="1" u="sng" dirty="0"/>
              <a:t>Common Query Interface</a:t>
            </a:r>
            <a:r>
              <a:rPr lang="en-US" sz="2000" b="1" u="sng" dirty="0" smtClean="0"/>
              <a:t>)</a:t>
            </a:r>
            <a:endParaRPr lang="en-US" sz="2000" u="sng" dirty="0"/>
          </a:p>
          <a:p>
            <a:pPr algn="just"/>
            <a:r>
              <a:rPr lang="en-US" sz="2000" dirty="0"/>
              <a:t>PSICQUIC is a web service to access interaction information provided by different </a:t>
            </a:r>
            <a:r>
              <a:rPr lang="it-IT" sz="2000" dirty="0"/>
              <a:t>d</a:t>
            </a:r>
            <a:r>
              <a:rPr lang="en-US" sz="2000" dirty="0" err="1"/>
              <a:t>atabases</a:t>
            </a:r>
            <a:r>
              <a:rPr lang="en-US" sz="2000" dirty="0"/>
              <a:t>.</a:t>
            </a:r>
          </a:p>
          <a:p>
            <a:pPr algn="just"/>
            <a:endParaRPr lang="en-US" sz="2000" b="1" dirty="0"/>
          </a:p>
          <a:p>
            <a:pPr algn="just"/>
            <a:r>
              <a:rPr lang="de-DE" sz="2000" b="1" dirty="0" smtClean="0"/>
              <a:t>Scoring </a:t>
            </a:r>
            <a:r>
              <a:rPr lang="de-DE" sz="2000" b="1" dirty="0" err="1"/>
              <a:t>systems</a:t>
            </a:r>
            <a:endParaRPr lang="de-DE" sz="2000" dirty="0"/>
          </a:p>
          <a:p>
            <a:r>
              <a:rPr lang="en-US" sz="2000" dirty="0"/>
              <a:t>A scoring systems relaying on the standard data formats has been developed to assess  </a:t>
            </a:r>
            <a:r>
              <a:rPr lang="en-US" sz="2000" dirty="0" smtClean="0"/>
              <a:t>the </a:t>
            </a:r>
            <a:r>
              <a:rPr lang="en-US" sz="2000" dirty="0"/>
              <a:t>quality of protein interactions. The system allows users to choose and compare </a:t>
            </a:r>
            <a:r>
              <a:rPr lang="en-US" sz="2000" dirty="0" smtClean="0"/>
              <a:t>different  </a:t>
            </a:r>
            <a:r>
              <a:rPr lang="en-US" sz="2000" dirty="0"/>
              <a:t>scores from multiple scoring servers. </a:t>
            </a:r>
            <a:r>
              <a:rPr lang="en-US" sz="2000" dirty="0" smtClean="0"/>
              <a:t>PSISCORE</a:t>
            </a:r>
            <a:r>
              <a:rPr lang="en-US" sz="2000" dirty="0"/>
              <a:t>, available at </a:t>
            </a:r>
            <a:r>
              <a:rPr lang="nl-NL" sz="2000" u="sng" dirty="0">
                <a:hlinkClick r:id="rId5"/>
              </a:rPr>
              <a:t>https://code.google.com/p/psiscore/</a:t>
            </a:r>
            <a:r>
              <a:rPr lang="en-US" sz="2000" dirty="0">
                <a:hlinkClick r:id="rId5"/>
              </a:rPr>
              <a:t> </a:t>
            </a:r>
            <a:endParaRPr lang="en-US" sz="2000" dirty="0" smtClean="0">
              <a:hlinkClick r:id="rId5"/>
            </a:endParaRPr>
          </a:p>
          <a:p>
            <a:endParaRPr lang="en-US" sz="2000" b="1" dirty="0" smtClean="0"/>
          </a:p>
          <a:p>
            <a:r>
              <a:rPr lang="en-US" sz="2000" b="1" dirty="0" smtClean="0"/>
              <a:t>Visualization </a:t>
            </a:r>
            <a:r>
              <a:rPr lang="en-US" sz="2000" b="1" dirty="0"/>
              <a:t>tools</a:t>
            </a:r>
            <a:endParaRPr lang="en-US" sz="2000" dirty="0"/>
          </a:p>
          <a:p>
            <a:r>
              <a:rPr lang="en-US" sz="2000" dirty="0"/>
              <a:t>Molecular interaction networks can be visualized using </a:t>
            </a:r>
            <a:r>
              <a:rPr lang="en-US" sz="2000" dirty="0" err="1" smtClean="0"/>
              <a:t>Cytoscape</a:t>
            </a:r>
            <a:endParaRPr lang="it-IT" sz="2000" dirty="0" smtClean="0"/>
          </a:p>
          <a:p>
            <a:endParaRPr lang="it-IT" sz="2000" dirty="0"/>
          </a:p>
          <a:p>
            <a:r>
              <a:rPr lang="en-US" sz="2000" b="1" dirty="0"/>
              <a:t>PSI-MI validator </a:t>
            </a:r>
            <a:r>
              <a:rPr lang="en-US" sz="2000" b="1" dirty="0" smtClean="0"/>
              <a:t>tool</a:t>
            </a:r>
            <a:endParaRPr lang="it-IT" sz="2000" b="1" dirty="0"/>
          </a:p>
          <a:p>
            <a:r>
              <a:rPr lang="en-US" sz="2000" dirty="0" smtClean="0"/>
              <a:t>It </a:t>
            </a:r>
            <a:r>
              <a:rPr lang="en-US" sz="2000" dirty="0"/>
              <a:t>is used to check and validate the XML 2.5 syntax</a:t>
            </a:r>
            <a:r>
              <a:rPr lang="en-US" sz="2000" dirty="0" smtClean="0"/>
              <a:t>, its compliance </a:t>
            </a:r>
            <a:r>
              <a:rPr lang="en-US" sz="2000" dirty="0"/>
              <a:t>to </a:t>
            </a:r>
            <a:r>
              <a:rPr lang="en-US" sz="2000" dirty="0" err="1"/>
              <a:t>IMEx</a:t>
            </a:r>
            <a:r>
              <a:rPr lang="en-US" sz="2000" dirty="0"/>
              <a:t> rules, </a:t>
            </a:r>
            <a:r>
              <a:rPr lang="en-US" sz="2000" dirty="0" err="1"/>
              <a:t>MIMIx</a:t>
            </a:r>
            <a:r>
              <a:rPr lang="en-US" sz="2000" dirty="0"/>
              <a:t> </a:t>
            </a:r>
            <a:r>
              <a:rPr lang="en-US" sz="2000" dirty="0" smtClean="0"/>
              <a:t>guidelines</a:t>
            </a:r>
            <a:r>
              <a:rPr lang="it-IT" sz="2000" dirty="0"/>
              <a:t> </a:t>
            </a:r>
            <a:r>
              <a:rPr lang="en-US" sz="2000" dirty="0" smtClean="0"/>
              <a:t>The </a:t>
            </a:r>
            <a:r>
              <a:rPr lang="en-US" sz="2000" dirty="0"/>
              <a:t>validator is available can be downloaded </a:t>
            </a:r>
            <a:r>
              <a:rPr lang="en-US" sz="2000" dirty="0" smtClean="0"/>
              <a:t>a: </a:t>
            </a:r>
            <a:r>
              <a:rPr lang="pl-PL" sz="2000" u="sng" dirty="0" smtClean="0">
                <a:hlinkClick r:id="rId6"/>
              </a:rPr>
              <a:t>http</a:t>
            </a:r>
            <a:r>
              <a:rPr lang="pl-PL" sz="2000" u="sng" dirty="0">
                <a:hlinkClick r:id="rId6"/>
              </a:rPr>
              <a:t>://www.ebi.ac.uk/intact/validator/</a:t>
            </a:r>
            <a:r>
              <a:rPr lang="pl-PL" sz="2000" u="sng" dirty="0" smtClean="0">
                <a:hlinkClick r:id="rId6"/>
              </a:rPr>
              <a:t>start.xhtml</a:t>
            </a:r>
            <a:endParaRPr lang="en-US" sz="2000" dirty="0" smtClean="0"/>
          </a:p>
          <a:p>
            <a:endParaRPr lang="it-IT" sz="2000" dirty="0"/>
          </a:p>
          <a:p>
            <a:endParaRPr lang="it-IT" sz="2000" dirty="0"/>
          </a:p>
        </p:txBody>
      </p:sp>
      <p:sp>
        <p:nvSpPr>
          <p:cNvPr id="2" name="Rettangolo 1"/>
          <p:cNvSpPr/>
          <p:nvPr/>
        </p:nvSpPr>
        <p:spPr>
          <a:xfrm>
            <a:off x="2997292" y="524403"/>
            <a:ext cx="3579976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953735"/>
                </a:solidFill>
              </a:rPr>
              <a:t>PSI-MI standard </a:t>
            </a:r>
            <a:r>
              <a:rPr lang="en-US" sz="2400" b="1" dirty="0" smtClean="0">
                <a:solidFill>
                  <a:srgbClr val="953735"/>
                </a:solidFill>
              </a:rPr>
              <a:t>data tools</a:t>
            </a:r>
            <a:endParaRPr lang="it-IT" sz="2400" b="1" dirty="0">
              <a:solidFill>
                <a:srgbClr val="953735"/>
              </a:solidFill>
            </a:endParaRPr>
          </a:p>
        </p:txBody>
      </p:sp>
      <p:sp>
        <p:nvSpPr>
          <p:cNvPr id="11" name="Rettangolo 10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1518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/>
          <p:cNvGrpSpPr/>
          <p:nvPr/>
        </p:nvGrpSpPr>
        <p:grpSpPr>
          <a:xfrm>
            <a:off x="-29195" y="14891"/>
            <a:ext cx="9173195" cy="951663"/>
            <a:chOff x="0" y="14891"/>
            <a:chExt cx="9173195" cy="951663"/>
          </a:xfrm>
        </p:grpSpPr>
        <p:cxnSp>
          <p:nvCxnSpPr>
            <p:cNvPr id="20" name="Connettore 1 19"/>
            <p:cNvCxnSpPr/>
            <p:nvPr/>
          </p:nvCxnSpPr>
          <p:spPr>
            <a:xfrm>
              <a:off x="0" y="966554"/>
              <a:ext cx="9173195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uppo 2"/>
            <p:cNvGrpSpPr/>
            <p:nvPr/>
          </p:nvGrpSpPr>
          <p:grpSpPr>
            <a:xfrm>
              <a:off x="29200" y="14891"/>
              <a:ext cx="8954222" cy="878844"/>
              <a:chOff x="189778" y="190078"/>
              <a:chExt cx="10532094" cy="1199849"/>
            </a:xfrm>
          </p:grpSpPr>
          <p:pic>
            <p:nvPicPr>
              <p:cNvPr id="25" name="Immagine 24" descr="alma-logo.gi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778" y="190078"/>
                <a:ext cx="1815661" cy="1199849"/>
              </a:xfrm>
              <a:prstGeom prst="rect">
                <a:avLst/>
              </a:prstGeom>
            </p:spPr>
          </p:pic>
          <p:sp>
            <p:nvSpPr>
              <p:cNvPr id="26" name="Rettangolo 25"/>
              <p:cNvSpPr/>
              <p:nvPr/>
            </p:nvSpPr>
            <p:spPr>
              <a:xfrm>
                <a:off x="2239006" y="190078"/>
                <a:ext cx="8482866" cy="54625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 smtClean="0">
                    <a:solidFill>
                      <a:srgbClr val="000000"/>
                    </a:solidFill>
                    <a:latin typeface="Arial"/>
                    <a:cs typeface="Arial"/>
                  </a:rPr>
                  <a:t>Course on Protein Networks and Systems Biology</a:t>
                </a:r>
                <a:endParaRPr lang="it-IT" sz="2000" b="1" dirty="0">
                  <a:solidFill>
                    <a:srgbClr val="000000"/>
                  </a:solidFill>
                  <a:latin typeface="Arial"/>
                  <a:cs typeface="Arial"/>
                </a:endParaRPr>
              </a:p>
            </p:txBody>
          </p:sp>
        </p:grpSp>
      </p:grpSp>
      <p:sp>
        <p:nvSpPr>
          <p:cNvPr id="4" name="Rettangolo 3"/>
          <p:cNvSpPr/>
          <p:nvPr/>
        </p:nvSpPr>
        <p:spPr>
          <a:xfrm>
            <a:off x="72616" y="1406377"/>
            <a:ext cx="888161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GB" sz="2400" dirty="0" smtClean="0"/>
              <a:t>The </a:t>
            </a:r>
            <a:r>
              <a:rPr lang="en-GB" sz="2400" dirty="0"/>
              <a:t>ability to display molecular interactions as a single, unified PSI-MI </a:t>
            </a:r>
            <a:r>
              <a:rPr lang="en-GB" sz="2400" dirty="0" smtClean="0"/>
              <a:t>format represents a </a:t>
            </a:r>
            <a:r>
              <a:rPr lang="en-GB" sz="2400" dirty="0"/>
              <a:t>milestone in the field of molecular interactions. </a:t>
            </a:r>
            <a:endParaRPr lang="en-GB" sz="2400" dirty="0" smtClean="0"/>
          </a:p>
          <a:p>
            <a:pPr>
              <a:buClr>
                <a:schemeClr val="accent1"/>
              </a:buClr>
            </a:pPr>
            <a:endParaRPr lang="it-IT" sz="2400" dirty="0" smtClean="0"/>
          </a:p>
          <a:p>
            <a:pPr marL="285750" indent="-285750">
              <a:buClr>
                <a:schemeClr val="accent1"/>
              </a:buClr>
              <a:buFont typeface="Arial"/>
              <a:buChar char="•"/>
            </a:pPr>
            <a:endParaRPr lang="en-US" sz="2400" dirty="0" smtClean="0">
              <a:cs typeface="Arial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cs typeface="Arial" charset="0"/>
              </a:rPr>
              <a:t>Easier way to collect and merge data from different sources</a:t>
            </a:r>
          </a:p>
          <a:p>
            <a:pPr marL="285750" indent="-285750">
              <a:buClr>
                <a:schemeClr val="accent1"/>
              </a:buClr>
              <a:buFont typeface="Arial"/>
              <a:buChar char="•"/>
            </a:pPr>
            <a:endParaRPr lang="en-US" sz="2400" dirty="0" smtClean="0">
              <a:cs typeface="Arial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cs typeface="Arial" charset="0"/>
              </a:rPr>
              <a:t>Standardized annotation through PSI-MI ontologies</a:t>
            </a:r>
            <a:endParaRPr lang="en-US" sz="2400" dirty="0">
              <a:cs typeface="Arial" charset="0"/>
            </a:endParaRPr>
          </a:p>
          <a:p>
            <a:pPr marL="285750" indent="-285750">
              <a:buFont typeface="Arial"/>
              <a:buChar char="•"/>
            </a:pPr>
            <a:endParaRPr lang="en-US" sz="2400" dirty="0" smtClean="0">
              <a:cs typeface="Arial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Development of tools to retrieve </a:t>
            </a:r>
            <a:r>
              <a:rPr lang="en-US" sz="2400" dirty="0"/>
              <a:t>and </a:t>
            </a:r>
            <a:r>
              <a:rPr lang="en-US" sz="2400" dirty="0" smtClean="0"/>
              <a:t>visualize PSI</a:t>
            </a:r>
            <a:r>
              <a:rPr lang="en-US" sz="2400" dirty="0"/>
              <a:t>-MI standard data.</a:t>
            </a:r>
          </a:p>
          <a:p>
            <a:pPr>
              <a:buClr>
                <a:schemeClr val="accent1"/>
              </a:buClr>
              <a:buFontTx/>
              <a:buChar char="•"/>
            </a:pPr>
            <a:endParaRPr lang="en-US" sz="2400" dirty="0" smtClean="0">
              <a:cs typeface="Arial" charset="0"/>
            </a:endParaRPr>
          </a:p>
          <a:p>
            <a:pPr>
              <a:buClr>
                <a:schemeClr val="accent1"/>
              </a:buClr>
              <a:buFontTx/>
              <a:buChar char="•"/>
            </a:pPr>
            <a:endParaRPr lang="en-US" sz="2400" dirty="0">
              <a:cs typeface="Arial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3198821" y="504889"/>
            <a:ext cx="36337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1750"/>
              </a:spcBef>
              <a:buClr>
                <a:srgbClr val="003063"/>
              </a:buClr>
              <a:buSzPct val="100000"/>
            </a:pPr>
            <a:r>
              <a:rPr lang="en-GB" sz="2400" b="1" dirty="0" smtClean="0">
                <a:solidFill>
                  <a:schemeClr val="accent2">
                    <a:lumMod val="75000"/>
                  </a:schemeClr>
                </a:solidFill>
                <a:latin typeface="Arial"/>
                <a:cs typeface="Arial"/>
              </a:rPr>
              <a:t>PSI-MI XML advantages</a:t>
            </a:r>
            <a:endParaRPr lang="en-GB" sz="2400" b="1" dirty="0">
              <a:solidFill>
                <a:schemeClr val="accent2">
                  <a:lumMod val="7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22" name="Immagin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827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89778" y="1838439"/>
            <a:ext cx="8539996" cy="2552181"/>
          </a:xfrm>
        </p:spPr>
        <p:txBody>
          <a:bodyPr>
            <a:normAutofit/>
          </a:bodyPr>
          <a:lstStyle/>
          <a:p>
            <a:r>
              <a:rPr lang="en-US" dirty="0" smtClean="0"/>
              <a:t>Web resources describing results of PPI experiments </a:t>
            </a:r>
            <a:endParaRPr lang="it-IT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cxnSp>
        <p:nvCxnSpPr>
          <p:cNvPr id="20" name="Connettore 1 19"/>
          <p:cNvCxnSpPr/>
          <p:nvPr/>
        </p:nvCxnSpPr>
        <p:spPr>
          <a:xfrm>
            <a:off x="0" y="1550520"/>
            <a:ext cx="9144000" cy="0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2" name="Rettangolo 21"/>
          <p:cNvSpPr/>
          <p:nvPr/>
        </p:nvSpPr>
        <p:spPr>
          <a:xfrm>
            <a:off x="189778" y="4916189"/>
            <a:ext cx="719579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 smtClean="0">
                <a:solidFill>
                  <a:srgbClr val="000000"/>
                </a:solidFill>
                <a:cs typeface="Arial"/>
              </a:rPr>
              <a:t>Speaker: </a:t>
            </a:r>
            <a:r>
              <a:rPr lang="en-GB" b="1" dirty="0" err="1" smtClean="0">
                <a:solidFill>
                  <a:srgbClr val="000000"/>
                </a:solidFill>
                <a:cs typeface="Arial"/>
              </a:rPr>
              <a:t>Luana</a:t>
            </a:r>
            <a:r>
              <a:rPr lang="en-GB" b="1" dirty="0" smtClean="0">
                <a:solidFill>
                  <a:srgbClr val="000000"/>
                </a:solidFill>
                <a:cs typeface="Arial"/>
              </a:rPr>
              <a:t> Licata</a:t>
            </a:r>
            <a:r>
              <a:rPr lang="en-GB" dirty="0" smtClean="0">
                <a:solidFill>
                  <a:srgbClr val="000000"/>
                </a:solidFill>
                <a:cs typeface="Arial"/>
              </a:rPr>
              <a:t>, MINT, University of Rome Tor Vergata </a:t>
            </a:r>
          </a:p>
        </p:txBody>
      </p:sp>
      <p:pic>
        <p:nvPicPr>
          <p:cNvPr id="25" name="Immagine 24" descr="alma-logo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78" y="190078"/>
            <a:ext cx="1815661" cy="1199849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2" y="6237112"/>
            <a:ext cx="7599793" cy="578556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2209813" y="333076"/>
            <a:ext cx="713856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000000"/>
                </a:solidFill>
                <a:cs typeface="Arial"/>
              </a:rPr>
              <a:t>Course on Protein Networks and Systems Biology (Bologna, 14-18 December2015)</a:t>
            </a:r>
            <a:endParaRPr lang="it-IT" sz="2800" b="1" dirty="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4101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magin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22" y="6237112"/>
            <a:ext cx="7599793" cy="578556"/>
          </a:xfrm>
          <a:prstGeom prst="rect">
            <a:avLst/>
          </a:prstGeom>
        </p:spPr>
      </p:pic>
      <p:grpSp>
        <p:nvGrpSpPr>
          <p:cNvPr id="11" name="Gruppo 10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2" name="Connettore 1 11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Immagine 15" descr="alma-logo.gi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sp>
        <p:nvSpPr>
          <p:cNvPr id="10" name="Rettangolo 9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29200" y="1251681"/>
            <a:ext cx="8706055" cy="4154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dirty="0" err="1" smtClean="0">
                <a:solidFill>
                  <a:srgbClr val="000000"/>
                </a:solidFill>
                <a:cs typeface="Arial"/>
              </a:rPr>
              <a:t>Several</a:t>
            </a:r>
            <a:r>
              <a:rPr lang="it-IT" sz="2400" dirty="0" smtClean="0">
                <a:solidFill>
                  <a:srgbClr val="000000"/>
                </a:solidFill>
                <a:cs typeface="Arial"/>
              </a:rPr>
              <a:t> Web </a:t>
            </a:r>
            <a:r>
              <a:rPr lang="it-IT" sz="2400" dirty="0" err="1">
                <a:solidFill>
                  <a:srgbClr val="000000"/>
                </a:solidFill>
                <a:cs typeface="Arial"/>
              </a:rPr>
              <a:t>resources</a:t>
            </a:r>
            <a:r>
              <a:rPr lang="it-IT" sz="2400" dirty="0">
                <a:solidFill>
                  <a:srgbClr val="000000"/>
                </a:solidFill>
                <a:cs typeface="Arial"/>
              </a:rPr>
              <a:t> </a:t>
            </a:r>
            <a:r>
              <a:rPr lang="it-IT" sz="2400" dirty="0" err="1">
                <a:solidFill>
                  <a:srgbClr val="000000"/>
                </a:solidFill>
                <a:cs typeface="Arial"/>
              </a:rPr>
              <a:t>describing</a:t>
            </a:r>
            <a:r>
              <a:rPr lang="it-IT" sz="2400" dirty="0">
                <a:solidFill>
                  <a:srgbClr val="000000"/>
                </a:solidFill>
                <a:cs typeface="Arial"/>
              </a:rPr>
              <a:t> PPI </a:t>
            </a:r>
            <a:r>
              <a:rPr lang="it-IT" sz="2400" dirty="0" smtClean="0">
                <a:solidFill>
                  <a:srgbClr val="000000"/>
                </a:solidFill>
                <a:cs typeface="Arial"/>
              </a:rPr>
              <a:t>data </a:t>
            </a:r>
            <a:r>
              <a:rPr lang="it-IT" sz="2400" dirty="0" err="1" smtClean="0">
                <a:solidFill>
                  <a:srgbClr val="000000"/>
                </a:solidFill>
                <a:cs typeface="Arial"/>
              </a:rPr>
              <a:t>exist</a:t>
            </a:r>
            <a:r>
              <a:rPr lang="it-IT" sz="2400" dirty="0">
                <a:solidFill>
                  <a:srgbClr val="000000"/>
                </a:solidFill>
                <a:cs typeface="Arial"/>
              </a:rPr>
              <a:t>.</a:t>
            </a:r>
            <a:r>
              <a:rPr lang="it-IT" sz="2400" dirty="0" smtClean="0">
                <a:solidFill>
                  <a:srgbClr val="000000"/>
                </a:solidFill>
                <a:cs typeface="Arial"/>
              </a:rPr>
              <a:t> </a:t>
            </a:r>
            <a:r>
              <a:rPr lang="it-IT" sz="2400" dirty="0">
                <a:solidFill>
                  <a:srgbClr val="000000"/>
                </a:solidFill>
                <a:cs typeface="Arial"/>
              </a:rPr>
              <a:t/>
            </a:r>
            <a:br>
              <a:rPr lang="it-IT" sz="2400" dirty="0">
                <a:solidFill>
                  <a:srgbClr val="000000"/>
                </a:solidFill>
                <a:cs typeface="Arial"/>
              </a:rPr>
            </a:br>
            <a:endParaRPr lang="it-IT" sz="2400" dirty="0" smtClean="0">
              <a:solidFill>
                <a:srgbClr val="000000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it-IT" sz="2400" dirty="0" smtClean="0">
                <a:solidFill>
                  <a:srgbClr val="000000"/>
                </a:solidFill>
                <a:cs typeface="Arial"/>
              </a:rPr>
              <a:t>UNIPROT</a:t>
            </a:r>
          </a:p>
          <a:p>
            <a:pPr marL="285750" indent="-285750">
              <a:buFont typeface="Arial"/>
              <a:buChar char="•"/>
            </a:pPr>
            <a:endParaRPr lang="it-IT" sz="2400" dirty="0" smtClean="0">
              <a:solidFill>
                <a:srgbClr val="000000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it-IT" sz="2400" dirty="0" smtClean="0">
                <a:solidFill>
                  <a:srgbClr val="000000"/>
                </a:solidFill>
                <a:cs typeface="Arial"/>
              </a:rPr>
              <a:t>PDB </a:t>
            </a:r>
          </a:p>
          <a:p>
            <a:pPr marL="285750" indent="-285750">
              <a:buFont typeface="Arial"/>
              <a:buChar char="•"/>
            </a:pPr>
            <a:endParaRPr lang="it-IT" sz="2400" dirty="0" smtClean="0">
              <a:solidFill>
                <a:srgbClr val="000000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it-IT" sz="2400" dirty="0" smtClean="0">
                <a:solidFill>
                  <a:srgbClr val="000000"/>
                </a:solidFill>
                <a:cs typeface="Arial"/>
              </a:rPr>
              <a:t>PSICQUIC </a:t>
            </a:r>
          </a:p>
          <a:p>
            <a:pPr marL="285750" indent="-285750">
              <a:buFont typeface="Arial"/>
              <a:buChar char="•"/>
            </a:pPr>
            <a:endParaRPr lang="it-IT" sz="2400" dirty="0" smtClean="0">
              <a:solidFill>
                <a:srgbClr val="000000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it-IT" sz="2400" dirty="0" smtClean="0">
                <a:solidFill>
                  <a:srgbClr val="000000"/>
                </a:solidFill>
                <a:cs typeface="Arial"/>
              </a:rPr>
              <a:t>MENTHA  and VIRUS </a:t>
            </a:r>
            <a:r>
              <a:rPr lang="it-IT" sz="2400" dirty="0">
                <a:solidFill>
                  <a:srgbClr val="000000"/>
                </a:solidFill>
                <a:cs typeface="Arial"/>
              </a:rPr>
              <a:t>MENTHA </a:t>
            </a:r>
            <a:endParaRPr lang="it-IT" sz="2400" dirty="0"/>
          </a:p>
          <a:p>
            <a:pPr marL="285750" indent="-285750">
              <a:buFont typeface="Arial"/>
              <a:buChar char="•"/>
            </a:pPr>
            <a:endParaRPr lang="it-IT" sz="2400" dirty="0" smtClean="0">
              <a:solidFill>
                <a:srgbClr val="000000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it-IT" sz="2400" dirty="0" smtClean="0">
              <a:solidFill>
                <a:srgbClr val="000000"/>
              </a:solidFill>
              <a:cs typeface="Arial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2786623" y="524403"/>
            <a:ext cx="4589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b="1" dirty="0">
                <a:solidFill>
                  <a:schemeClr val="accent2">
                    <a:lumMod val="75000"/>
                  </a:schemeClr>
                </a:solidFill>
                <a:cs typeface="Arial"/>
              </a:rPr>
              <a:t>Web </a:t>
            </a:r>
            <a:r>
              <a:rPr lang="it-IT" sz="2400" b="1" dirty="0" err="1">
                <a:solidFill>
                  <a:schemeClr val="accent2">
                    <a:lumMod val="75000"/>
                  </a:schemeClr>
                </a:solidFill>
                <a:cs typeface="Arial"/>
              </a:rPr>
              <a:t>resources</a:t>
            </a:r>
            <a:r>
              <a:rPr lang="it-IT" sz="2400" b="1" dirty="0">
                <a:solidFill>
                  <a:schemeClr val="accent2">
                    <a:lumMod val="75000"/>
                  </a:schemeClr>
                </a:solidFill>
                <a:cs typeface="Arial"/>
              </a:rPr>
              <a:t> </a:t>
            </a:r>
            <a:r>
              <a:rPr lang="it-IT" sz="2400" b="1" dirty="0" err="1">
                <a:solidFill>
                  <a:schemeClr val="accent2">
                    <a:lumMod val="75000"/>
                  </a:schemeClr>
                </a:solidFill>
                <a:cs typeface="Arial"/>
              </a:rPr>
              <a:t>describing</a:t>
            </a:r>
            <a:r>
              <a:rPr lang="it-IT" sz="2400" b="1" dirty="0">
                <a:solidFill>
                  <a:schemeClr val="accent2">
                    <a:lumMod val="75000"/>
                  </a:schemeClr>
                </a:solidFill>
                <a:cs typeface="Arial"/>
              </a:rPr>
              <a:t> PPI data</a:t>
            </a:r>
            <a:endParaRPr lang="it-IT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299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16" name="Gruppo 15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7" name="Connettore 1 16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Immagine 18" descr="alma-logo.gi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sp>
        <p:nvSpPr>
          <p:cNvPr id="2" name="Rettangolo 1"/>
          <p:cNvSpPr/>
          <p:nvPr/>
        </p:nvSpPr>
        <p:spPr>
          <a:xfrm>
            <a:off x="4023140" y="472677"/>
            <a:ext cx="13362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en-GB" sz="2800" b="1" dirty="0" err="1">
                <a:solidFill>
                  <a:srgbClr val="953735"/>
                </a:solidFill>
                <a:ea typeface="+mj-ea"/>
                <a:cs typeface="+mj-cs"/>
              </a:rPr>
              <a:t>UniProt</a:t>
            </a:r>
            <a:endParaRPr lang="en-GB" sz="2800" b="1" dirty="0">
              <a:solidFill>
                <a:srgbClr val="953735"/>
              </a:solidFill>
              <a:ea typeface="+mj-ea"/>
              <a:cs typeface="+mj-cs"/>
            </a:endParaRPr>
          </a:p>
        </p:txBody>
      </p:sp>
      <p:sp>
        <p:nvSpPr>
          <p:cNvPr id="21" name="Rettangolo 20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-850086" y="966554"/>
            <a:ext cx="4551837" cy="2188133"/>
            <a:chOff x="741363" y="1684338"/>
            <a:chExt cx="4003674" cy="1719263"/>
          </a:xfrm>
        </p:grpSpPr>
        <p:sp>
          <p:nvSpPr>
            <p:cNvPr id="14338" name="Text Box 3"/>
            <p:cNvSpPr txBox="1">
              <a:spLocks noChangeArrowheads="1"/>
            </p:cNvSpPr>
            <p:nvPr/>
          </p:nvSpPr>
          <p:spPr bwMode="auto">
            <a:xfrm>
              <a:off x="741363" y="1684338"/>
              <a:ext cx="18415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b="0" baseline="0">
                <a:solidFill>
                  <a:schemeClr val="accent2"/>
                </a:solidFill>
                <a:latin typeface="Arial" charset="0"/>
              </a:endParaRPr>
            </a:p>
          </p:txBody>
        </p:sp>
        <p:pic>
          <p:nvPicPr>
            <p:cNvPr id="3" name="Immagine 2" descr="Schermata 2015-12-09 a 15.28.07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939" t="63880" r="25777" b="6847"/>
            <a:stretch/>
          </p:blipFill>
          <p:spPr>
            <a:xfrm>
              <a:off x="1601371" y="2830647"/>
              <a:ext cx="3134620" cy="572954"/>
            </a:xfrm>
            <a:prstGeom prst="rect">
              <a:avLst/>
            </a:prstGeom>
          </p:spPr>
        </p:pic>
        <p:pic>
          <p:nvPicPr>
            <p:cNvPr id="22" name="Immagine 21" descr="Schermata 2015-12-09 a 15.28.07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939" r="25777" b="45637"/>
            <a:stretch/>
          </p:blipFill>
          <p:spPr>
            <a:xfrm>
              <a:off x="1610417" y="1766625"/>
              <a:ext cx="3134620" cy="1064021"/>
            </a:xfrm>
            <a:prstGeom prst="rect">
              <a:avLst/>
            </a:prstGeom>
          </p:spPr>
        </p:pic>
      </p:grpSp>
      <p:sp>
        <p:nvSpPr>
          <p:cNvPr id="5" name="Rettangolo 4"/>
          <p:cNvSpPr/>
          <p:nvPr/>
        </p:nvSpPr>
        <p:spPr>
          <a:xfrm>
            <a:off x="63919" y="3238509"/>
            <a:ext cx="90060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/>
              <a:t>A non redundant protein database, with maximal coverage including splice isoforms, disease variant and PTMs. 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65025" y="4166321"/>
            <a:ext cx="91148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/>
              <a:buChar char="•"/>
              <a:defRPr/>
            </a:pPr>
            <a:r>
              <a:rPr lang="en-GB" sz="2400" baseline="0" dirty="0" smtClean="0">
                <a:solidFill>
                  <a:srgbClr val="000000"/>
                </a:solidFill>
              </a:rPr>
              <a:t>Easy protein identification,</a:t>
            </a:r>
            <a:r>
              <a:rPr lang="en-GB" sz="2400" b="0" baseline="0" dirty="0" smtClean="0">
                <a:solidFill>
                  <a:srgbClr val="000000"/>
                </a:solidFill>
              </a:rPr>
              <a:t> </a:t>
            </a:r>
            <a:r>
              <a:rPr lang="en-GB" sz="2400" dirty="0">
                <a:solidFill>
                  <a:srgbClr val="000000"/>
                </a:solidFill>
              </a:rPr>
              <a:t>s</a:t>
            </a:r>
            <a:r>
              <a:rPr lang="en-GB" sz="2400" b="0" baseline="0" dirty="0" smtClean="0">
                <a:solidFill>
                  <a:srgbClr val="000000"/>
                </a:solidFill>
              </a:rPr>
              <a:t>table </a:t>
            </a:r>
            <a:r>
              <a:rPr lang="en-GB" sz="2400" b="0" baseline="0" dirty="0">
                <a:solidFill>
                  <a:srgbClr val="000000"/>
                </a:solidFill>
              </a:rPr>
              <a:t>identifiers and </a:t>
            </a:r>
            <a:r>
              <a:rPr lang="en-GB" sz="2400" b="0" baseline="0" dirty="0" smtClean="0">
                <a:solidFill>
                  <a:srgbClr val="000000"/>
                </a:solidFill>
              </a:rPr>
              <a:t>consistent </a:t>
            </a:r>
            <a:r>
              <a:rPr lang="en-GB" sz="2400" b="0" baseline="0" dirty="0">
                <a:solidFill>
                  <a:srgbClr val="000000"/>
                </a:solidFill>
              </a:rPr>
              <a:t>nomenclature/controlled </a:t>
            </a:r>
            <a:r>
              <a:rPr lang="en-GB" sz="2400" b="0" baseline="0" dirty="0" smtClean="0">
                <a:solidFill>
                  <a:srgbClr val="000000"/>
                </a:solidFill>
              </a:rPr>
              <a:t>vocabularies.</a:t>
            </a:r>
            <a:endParaRPr lang="en-GB" sz="2400" b="0" baseline="0" dirty="0">
              <a:solidFill>
                <a:srgbClr val="00000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-22623" y="5111975"/>
            <a:ext cx="9006045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/>
              <a:buChar char="•"/>
              <a:defRPr/>
            </a:pPr>
            <a:r>
              <a:rPr lang="en-GB" sz="2400" dirty="0" smtClean="0">
                <a:solidFill>
                  <a:srgbClr val="000000"/>
                </a:solidFill>
              </a:rPr>
              <a:t>Detailed </a:t>
            </a:r>
            <a:r>
              <a:rPr lang="en-GB" sz="2400" dirty="0">
                <a:solidFill>
                  <a:srgbClr val="000000"/>
                </a:solidFill>
              </a:rPr>
              <a:t>information on protein function, biological processes, molecular interactions and  </a:t>
            </a:r>
            <a:r>
              <a:rPr lang="en-GB" sz="2400" dirty="0" smtClean="0">
                <a:solidFill>
                  <a:srgbClr val="000000"/>
                </a:solidFill>
              </a:rPr>
              <a:t>pathways </a:t>
            </a:r>
            <a:r>
              <a:rPr lang="en-GB" sz="2400" dirty="0">
                <a:solidFill>
                  <a:srgbClr val="000000"/>
                </a:solidFill>
              </a:rPr>
              <a:t>cross-referenced to external source</a:t>
            </a:r>
            <a:endParaRPr lang="en-GB" sz="2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3914764" y="1441120"/>
            <a:ext cx="4217666" cy="120032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4F81BD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sz="2400" b="1" dirty="0" err="1"/>
              <a:t>Uniprot</a:t>
            </a:r>
            <a:r>
              <a:rPr lang="en-GB" sz="2400" dirty="0"/>
              <a:t> is the highest quality and </a:t>
            </a:r>
            <a:r>
              <a:rPr lang="en-GB" sz="2400" dirty="0" smtClean="0"/>
              <a:t>most </a:t>
            </a:r>
            <a:r>
              <a:rPr lang="en-GB" sz="2400" dirty="0"/>
              <a:t>accurately annotated protein </a:t>
            </a:r>
            <a:r>
              <a:rPr lang="en-GB" sz="2400" dirty="0" smtClean="0"/>
              <a:t> sequence </a:t>
            </a:r>
            <a:r>
              <a:rPr lang="en-GB" sz="2400" dirty="0"/>
              <a:t>database.</a:t>
            </a:r>
          </a:p>
        </p:txBody>
      </p:sp>
    </p:spTree>
    <p:extLst>
      <p:ext uri="{BB962C8B-B14F-4D97-AF65-F5344CB8AC3E}">
        <p14:creationId xmlns:p14="http://schemas.microsoft.com/office/powerpoint/2010/main" val="3756999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10" name="Gruppo 9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1" name="Connettore 1 10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Immagine 12" descr="alma-logo.gi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sp>
        <p:nvSpPr>
          <p:cNvPr id="15" name="Rettangolo 14"/>
          <p:cNvSpPr/>
          <p:nvPr/>
        </p:nvSpPr>
        <p:spPr>
          <a:xfrm>
            <a:off x="2212415" y="0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2" name="Rettangolo 1"/>
          <p:cNvSpPr/>
          <p:nvPr/>
        </p:nvSpPr>
        <p:spPr>
          <a:xfrm>
            <a:off x="3429418" y="524403"/>
            <a:ext cx="216657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400" b="1" dirty="0" err="1" smtClean="0">
                <a:solidFill>
                  <a:srgbClr val="953735"/>
                </a:solidFill>
              </a:rPr>
              <a:t>UniProt</a:t>
            </a:r>
            <a:r>
              <a:rPr lang="en-US" sz="2400" b="1" dirty="0" smtClean="0">
                <a:solidFill>
                  <a:srgbClr val="953735"/>
                </a:solidFill>
              </a:rPr>
              <a:t> </a:t>
            </a:r>
            <a:r>
              <a:rPr lang="en-US" sz="2400" b="1" dirty="0">
                <a:solidFill>
                  <a:srgbClr val="953735"/>
                </a:solidFill>
              </a:rPr>
              <a:t>Search </a:t>
            </a:r>
            <a:endParaRPr lang="it-IT" sz="2400" b="1" dirty="0">
              <a:solidFill>
                <a:srgbClr val="953735"/>
              </a:solidFill>
            </a:endParaRPr>
          </a:p>
        </p:txBody>
      </p:sp>
      <p:pic>
        <p:nvPicPr>
          <p:cNvPr id="4" name="Immagine 3" descr="Schermata 2015-12-09 a 16.09.11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26" y="1385729"/>
            <a:ext cx="8344683" cy="3977183"/>
          </a:xfrm>
          <a:prstGeom prst="rect">
            <a:avLst/>
          </a:prstGeom>
        </p:spPr>
      </p:pic>
      <p:sp>
        <p:nvSpPr>
          <p:cNvPr id="36870" name="Oval 5"/>
          <p:cNvSpPr>
            <a:spLocks noChangeArrowheads="1"/>
          </p:cNvSpPr>
          <p:nvPr/>
        </p:nvSpPr>
        <p:spPr bwMode="auto">
          <a:xfrm>
            <a:off x="1572847" y="3694434"/>
            <a:ext cx="431800" cy="431800"/>
          </a:xfrm>
          <a:prstGeom prst="ellipse">
            <a:avLst/>
          </a:prstGeom>
          <a:noFill/>
          <a:ln w="25400">
            <a:solidFill>
              <a:schemeClr val="accent2">
                <a:lumMod val="75000"/>
              </a:schemeClr>
            </a:solidFill>
            <a:round/>
            <a:headEnd/>
            <a:tailEnd/>
          </a:ln>
        </p:spPr>
        <p:txBody>
          <a:bodyPr wrap="none" lIns="90000" tIns="46800" rIns="90000" bIns="46800" anchor="ctr"/>
          <a:lstStyle/>
          <a:p>
            <a:endParaRPr lang="en-US">
              <a:solidFill>
                <a:srgbClr val="953735"/>
              </a:solidFill>
            </a:endParaRPr>
          </a:p>
        </p:txBody>
      </p:sp>
      <p:sp>
        <p:nvSpPr>
          <p:cNvPr id="5" name="Freccia giù 4"/>
          <p:cNvSpPr/>
          <p:nvPr/>
        </p:nvSpPr>
        <p:spPr>
          <a:xfrm>
            <a:off x="1862490" y="1993451"/>
            <a:ext cx="213753" cy="476311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rgbClr val="95373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953735"/>
              </a:solidFill>
            </a:endParaRPr>
          </a:p>
        </p:txBody>
      </p:sp>
      <p:pic>
        <p:nvPicPr>
          <p:cNvPr id="6" name="Immagine 5" descr="Schermata 2015-12-09 a 16.13.31.pn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3800"/>
            <a:ext cx="9144000" cy="4447042"/>
          </a:xfrm>
          <a:prstGeom prst="rect">
            <a:avLst/>
          </a:prstGeom>
        </p:spPr>
      </p:pic>
      <p:sp>
        <p:nvSpPr>
          <p:cNvPr id="8" name="Freccia giù 7"/>
          <p:cNvSpPr/>
          <p:nvPr/>
        </p:nvSpPr>
        <p:spPr>
          <a:xfrm>
            <a:off x="2302446" y="1993451"/>
            <a:ext cx="255316" cy="546875"/>
          </a:xfrm>
          <a:prstGeom prst="downArrow">
            <a:avLst/>
          </a:prstGeom>
          <a:solidFill>
            <a:srgbClr val="95373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953735"/>
              </a:solidFill>
            </a:endParaRPr>
          </a:p>
        </p:txBody>
      </p:sp>
      <p:sp>
        <p:nvSpPr>
          <p:cNvPr id="16" name="Ovale 15"/>
          <p:cNvSpPr/>
          <p:nvPr/>
        </p:nvSpPr>
        <p:spPr>
          <a:xfrm>
            <a:off x="1461718" y="3923769"/>
            <a:ext cx="526326" cy="1051036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rgbClr val="95373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49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o 8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0" name="Connettore 1 9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Immagine 11" descr="alma-logo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sp>
        <p:nvSpPr>
          <p:cNvPr id="14" name="Rettangolo 13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3342180" y="456171"/>
            <a:ext cx="3295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smtClean="0">
                <a:solidFill>
                  <a:srgbClr val="953735"/>
                </a:solidFill>
              </a:rPr>
              <a:t>PROTEIN INFORMATION</a:t>
            </a:r>
            <a:endParaRPr lang="it-IT" sz="2400" b="1" dirty="0">
              <a:solidFill>
                <a:srgbClr val="953735"/>
              </a:solidFill>
            </a:endParaRPr>
          </a:p>
        </p:txBody>
      </p:sp>
      <p:pic>
        <p:nvPicPr>
          <p:cNvPr id="5" name="Immagine 4" descr="Schermata 2015-12-12 alle 17.44.0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18" y="1022998"/>
            <a:ext cx="8948659" cy="5637445"/>
          </a:xfrm>
          <a:prstGeom prst="rect">
            <a:avLst/>
          </a:prstGeom>
        </p:spPr>
      </p:pic>
      <p:pic>
        <p:nvPicPr>
          <p:cNvPr id="6" name="Immagine 5" descr="Schermata 2015-12-12 alle 17.45.3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4" y="456171"/>
            <a:ext cx="2351710" cy="632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84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089" y="7472023"/>
            <a:ext cx="4846627" cy="368963"/>
          </a:xfrm>
          <a:prstGeom prst="rect">
            <a:avLst/>
          </a:prstGeom>
        </p:spPr>
      </p:pic>
      <p:grpSp>
        <p:nvGrpSpPr>
          <p:cNvPr id="4" name="Gruppo 3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5" name="Connettore 1 4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" name="Immagine 6" descr="alma-logo.gi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sp>
        <p:nvSpPr>
          <p:cNvPr id="9" name="Rettangolo 8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3499113" y="540806"/>
            <a:ext cx="2753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smtClean="0">
                <a:solidFill>
                  <a:srgbClr val="953735"/>
                </a:solidFill>
              </a:rPr>
              <a:t>GOING IN DETAILS…</a:t>
            </a:r>
            <a:endParaRPr lang="it-IT" sz="2400" b="1" dirty="0">
              <a:solidFill>
                <a:srgbClr val="953735"/>
              </a:solidFill>
            </a:endParaRPr>
          </a:p>
        </p:txBody>
      </p:sp>
      <p:pic>
        <p:nvPicPr>
          <p:cNvPr id="10" name="Immagine 9" descr="Schermata 2015-12-09 a 16.22.50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9" y="1002471"/>
            <a:ext cx="8936041" cy="4699000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Ovale 10"/>
          <p:cNvSpPr/>
          <p:nvPr/>
        </p:nvSpPr>
        <p:spPr>
          <a:xfrm>
            <a:off x="9936" y="1455446"/>
            <a:ext cx="1312333" cy="39511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accent2">
                    <a:lumMod val="75000"/>
                  </a:schemeClr>
                </a:solidFill>
              </a:ln>
            </a:endParaRPr>
          </a:p>
        </p:txBody>
      </p:sp>
      <p:pic>
        <p:nvPicPr>
          <p:cNvPr id="12" name="Immagine 11" descr="Schermata 2015-12-09 a 16.23.04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64" y="1129472"/>
            <a:ext cx="8670072" cy="4571999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Ovale 13"/>
          <p:cNvSpPr/>
          <p:nvPr/>
        </p:nvSpPr>
        <p:spPr>
          <a:xfrm>
            <a:off x="218264" y="1953951"/>
            <a:ext cx="1312333" cy="27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accent2">
                    <a:lumMod val="75000"/>
                  </a:schemeClr>
                </a:solidFill>
              </a:ln>
            </a:endParaRPr>
          </a:p>
        </p:txBody>
      </p:sp>
      <p:pic>
        <p:nvPicPr>
          <p:cNvPr id="13" name="Immagine 12" descr="Schermata 2015-12-09 a 16.23.27.png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70" y="1039483"/>
            <a:ext cx="8477680" cy="4520057"/>
          </a:xfrm>
          <a:prstGeom prst="rect">
            <a:avLst/>
          </a:prstGeom>
          <a:ln>
            <a:solidFill>
              <a:srgbClr val="1F497D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Ovale 15"/>
          <p:cNvSpPr/>
          <p:nvPr/>
        </p:nvSpPr>
        <p:spPr>
          <a:xfrm>
            <a:off x="372670" y="1982818"/>
            <a:ext cx="992941" cy="273433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accent2">
                    <a:lumMod val="75000"/>
                  </a:schemeClr>
                </a:solidFill>
              </a:ln>
            </a:endParaRPr>
          </a:p>
        </p:txBody>
      </p:sp>
      <p:pic>
        <p:nvPicPr>
          <p:cNvPr id="17" name="Immagine 16" descr="Schermata 2015-12-09 a 16.23.49.png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22" y="1039483"/>
            <a:ext cx="8445000" cy="4405486"/>
          </a:xfrm>
          <a:prstGeom prst="rect">
            <a:avLst/>
          </a:prstGeom>
          <a:ln>
            <a:solidFill>
              <a:srgbClr val="1F497D"/>
            </a:solidFill>
          </a:ln>
        </p:spPr>
      </p:pic>
      <p:pic>
        <p:nvPicPr>
          <p:cNvPr id="18" name="Immagine 17" descr="Schermata 2015-12-09 a 16.24.13.png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70" y="1129472"/>
            <a:ext cx="8373052" cy="45190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5" name="Ovale 24"/>
          <p:cNvSpPr/>
          <p:nvPr/>
        </p:nvSpPr>
        <p:spPr>
          <a:xfrm>
            <a:off x="440403" y="2429496"/>
            <a:ext cx="1049867" cy="290688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accent2">
                    <a:lumMod val="75000"/>
                  </a:schemeClr>
                </a:solidFill>
              </a:ln>
            </a:endParaRPr>
          </a:p>
        </p:txBody>
      </p:sp>
      <p:pic>
        <p:nvPicPr>
          <p:cNvPr id="20" name="Immagine 19" descr="Schermata 2015-12-09 a 16.24.27.png"/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18" y="1039483"/>
            <a:ext cx="8869922" cy="4463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Ovale 21"/>
          <p:cNvSpPr/>
          <p:nvPr/>
        </p:nvSpPr>
        <p:spPr>
          <a:xfrm>
            <a:off x="104499" y="2861883"/>
            <a:ext cx="1126455" cy="35701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accent2">
                    <a:lumMod val="75000"/>
                  </a:schemeClr>
                </a:solidFill>
              </a:ln>
            </a:endParaRPr>
          </a:p>
        </p:txBody>
      </p:sp>
      <p:pic>
        <p:nvPicPr>
          <p:cNvPr id="21" name="Immagine 20" descr="Schermata 2015-12-09 a 16.24.51.png"/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91" y="1305670"/>
            <a:ext cx="8813509" cy="4395801"/>
          </a:xfrm>
          <a:prstGeom prst="rect">
            <a:avLst/>
          </a:prstGeom>
          <a:ln>
            <a:solidFill>
              <a:srgbClr val="1F497D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Ovale 22"/>
          <p:cNvSpPr/>
          <p:nvPr/>
        </p:nvSpPr>
        <p:spPr>
          <a:xfrm>
            <a:off x="170619" y="3389523"/>
            <a:ext cx="1060336" cy="265256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accent2">
                    <a:lumMod val="75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41453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25" grpId="0" animBg="1"/>
      <p:bldP spid="22" grpId="0" animBg="1"/>
      <p:bldP spid="2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20" name="Connettore 1 19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Immagine 24" descr="alma-logo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2" y="6237112"/>
            <a:ext cx="7599793" cy="578556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342444" y="445895"/>
            <a:ext cx="5447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smtClean="0">
                <a:solidFill>
                  <a:srgbClr val="953735"/>
                </a:solidFill>
              </a:rPr>
              <a:t>STRUCTURAL INFORMATION IN UNIPROT</a:t>
            </a:r>
            <a:endParaRPr lang="it-IT" sz="2400" b="1" dirty="0">
              <a:solidFill>
                <a:srgbClr val="953735"/>
              </a:solidFill>
            </a:endParaRPr>
          </a:p>
        </p:txBody>
      </p:sp>
      <p:pic>
        <p:nvPicPr>
          <p:cNvPr id="7" name="Immagine 6" descr="Schermata 2015-12-09 a 17.00.05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25" y="1404056"/>
            <a:ext cx="8659297" cy="3718278"/>
          </a:xfrm>
          <a:prstGeom prst="rect">
            <a:avLst/>
          </a:prstGeom>
          <a:ln>
            <a:solidFill>
              <a:srgbClr val="1F497D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Ovale 8"/>
          <p:cNvSpPr/>
          <p:nvPr/>
        </p:nvSpPr>
        <p:spPr>
          <a:xfrm>
            <a:off x="2540000" y="3880556"/>
            <a:ext cx="465667" cy="254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2519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20" name="Connettore 1 19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Immagine 24" descr="alma-logo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2" y="6237112"/>
            <a:ext cx="7599793" cy="578556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794000" y="445895"/>
            <a:ext cx="3697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smtClean="0">
                <a:solidFill>
                  <a:srgbClr val="953735"/>
                </a:solidFill>
              </a:rPr>
              <a:t>PROTEIN DATA BANK (PDB)</a:t>
            </a:r>
            <a:endParaRPr lang="it-IT" sz="2400" b="1" dirty="0">
              <a:solidFill>
                <a:srgbClr val="953735"/>
              </a:solidFill>
            </a:endParaRPr>
          </a:p>
        </p:txBody>
      </p:sp>
      <p:pic>
        <p:nvPicPr>
          <p:cNvPr id="11" name="Immagine 10" descr="Schermata 2015-12-09 a 17.07.55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252"/>
          <a:stretch/>
        </p:blipFill>
        <p:spPr>
          <a:xfrm>
            <a:off x="402643" y="1127772"/>
            <a:ext cx="8429705" cy="1398117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Immagine 18" descr="Schermata 2015-12-09 a 17.07.55.png"/>
          <p:cNvPicPr>
            <a:picLocks noChangeAspect="1"/>
          </p:cNvPicPr>
          <p:nvPr/>
        </p:nvPicPr>
        <p:blipFill rotWithShape="1">
          <a:blip r:embed="rId4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442" t="36209" r="4442" b="-5038"/>
          <a:stretch/>
        </p:blipFill>
        <p:spPr>
          <a:xfrm>
            <a:off x="29200" y="2543488"/>
            <a:ext cx="8803147" cy="31653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Rettangolo 11"/>
          <p:cNvSpPr/>
          <p:nvPr/>
        </p:nvSpPr>
        <p:spPr>
          <a:xfrm>
            <a:off x="1" y="3102142"/>
            <a:ext cx="898342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PDB </a:t>
            </a:r>
            <a:r>
              <a:rPr lang="en-US" sz="2000" b="1" dirty="0"/>
              <a:t>is an </a:t>
            </a:r>
            <a:r>
              <a:rPr lang="en-US" sz="2000" b="1" dirty="0" smtClean="0"/>
              <a:t>portal promoting </a:t>
            </a:r>
            <a:r>
              <a:rPr lang="en-US" sz="2000" b="1" dirty="0"/>
              <a:t>exploration in the world of proteins and nucleic acids. </a:t>
            </a:r>
            <a:endParaRPr lang="en-US" sz="2000" b="1" dirty="0" smtClean="0"/>
          </a:p>
          <a:p>
            <a:endParaRPr lang="en-US" sz="2000" b="1" dirty="0" smtClean="0"/>
          </a:p>
          <a:p>
            <a:r>
              <a:rPr lang="en-US" sz="2000" b="1" dirty="0" smtClean="0"/>
              <a:t>Along </a:t>
            </a:r>
            <a:r>
              <a:rPr lang="en-US" sz="2000" b="1" dirty="0"/>
              <a:t>with our Worldwide PDB collaborators, RCSB PDB curates, annotates, and makes </a:t>
            </a:r>
            <a:r>
              <a:rPr lang="en-US" sz="2000" b="1" dirty="0" smtClean="0"/>
              <a:t>publicly available </a:t>
            </a:r>
            <a:r>
              <a:rPr lang="en-US" sz="2000" b="1" dirty="0"/>
              <a:t>the PDB data deposited by scientists around the globe. </a:t>
            </a:r>
          </a:p>
          <a:p>
            <a:endParaRPr lang="en-US" sz="2000" b="1" dirty="0"/>
          </a:p>
          <a:p>
            <a:r>
              <a:rPr lang="en-US" sz="2000" b="1" dirty="0" smtClean="0"/>
              <a:t>The </a:t>
            </a:r>
            <a:r>
              <a:rPr lang="en-US" sz="2000" b="1" dirty="0"/>
              <a:t>RCSB PDB </a:t>
            </a:r>
            <a:r>
              <a:rPr lang="en-US" sz="2000" b="1" dirty="0" smtClean="0"/>
              <a:t>provides </a:t>
            </a:r>
            <a:r>
              <a:rPr lang="en-US" sz="2000" b="1" dirty="0"/>
              <a:t>a window to these data through a rich online resource with powerful  </a:t>
            </a:r>
            <a:r>
              <a:rPr lang="en-US" sz="2000" b="1" dirty="0" smtClean="0"/>
              <a:t>searching</a:t>
            </a:r>
            <a:r>
              <a:rPr lang="en-US" sz="2000" b="1" dirty="0"/>
              <a:t>, reporting, and visualization tools for researchers. </a:t>
            </a:r>
            <a:endParaRPr lang="it-IT" sz="2000" b="1" dirty="0"/>
          </a:p>
        </p:txBody>
      </p:sp>
    </p:spTree>
    <p:extLst>
      <p:ext uri="{BB962C8B-B14F-4D97-AF65-F5344CB8AC3E}">
        <p14:creationId xmlns:p14="http://schemas.microsoft.com/office/powerpoint/2010/main" val="2647349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59257"/>
            <a:ext cx="6180667" cy="470521"/>
          </a:xfrm>
          <a:prstGeom prst="rect">
            <a:avLst/>
          </a:prstGeom>
        </p:spPr>
      </p:pic>
      <p:grpSp>
        <p:nvGrpSpPr>
          <p:cNvPr id="10" name="Gruppo 9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1" name="Connettore 1 10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Gruppo 12"/>
            <p:cNvGrpSpPr/>
            <p:nvPr/>
          </p:nvGrpSpPr>
          <p:grpSpPr>
            <a:xfrm>
              <a:off x="29200" y="14891"/>
              <a:ext cx="8954222" cy="878844"/>
              <a:chOff x="189778" y="190078"/>
              <a:chExt cx="10532094" cy="1199849"/>
            </a:xfrm>
          </p:grpSpPr>
          <p:pic>
            <p:nvPicPr>
              <p:cNvPr id="14" name="Immagine 13" descr="alma-logo.gi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778" y="190078"/>
                <a:ext cx="1815661" cy="1199849"/>
              </a:xfrm>
              <a:prstGeom prst="rect">
                <a:avLst/>
              </a:prstGeom>
            </p:spPr>
          </p:pic>
          <p:sp>
            <p:nvSpPr>
              <p:cNvPr id="15" name="Rettangolo 14"/>
              <p:cNvSpPr/>
              <p:nvPr/>
            </p:nvSpPr>
            <p:spPr>
              <a:xfrm>
                <a:off x="2239006" y="190078"/>
                <a:ext cx="8482866" cy="54625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 smtClean="0">
                    <a:solidFill>
                      <a:srgbClr val="000000"/>
                    </a:solidFill>
                    <a:latin typeface="Arial"/>
                    <a:cs typeface="Arial"/>
                  </a:rPr>
                  <a:t>Course on Protein Networks and Systems Biology</a:t>
                </a:r>
                <a:endParaRPr lang="it-IT" sz="2000" b="1" dirty="0">
                  <a:solidFill>
                    <a:srgbClr val="000000"/>
                  </a:solidFill>
                  <a:latin typeface="Arial"/>
                  <a:cs typeface="Arial"/>
                </a:endParaRPr>
              </a:p>
            </p:txBody>
          </p:sp>
        </p:grpSp>
      </p:grpSp>
      <p:sp>
        <p:nvSpPr>
          <p:cNvPr id="2" name="CasellaDiTesto 1"/>
          <p:cNvSpPr txBox="1"/>
          <p:nvPr/>
        </p:nvSpPr>
        <p:spPr>
          <a:xfrm>
            <a:off x="3534336" y="493625"/>
            <a:ext cx="18288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Session Outline</a:t>
            </a:r>
            <a:endParaRPr lang="en-US" sz="2000" b="1" dirty="0">
              <a:solidFill>
                <a:srgbClr val="800000"/>
              </a:solidFill>
            </a:endParaRPr>
          </a:p>
        </p:txBody>
      </p:sp>
      <p:sp>
        <p:nvSpPr>
          <p:cNvPr id="3" name="Rettangolo 2"/>
          <p:cNvSpPr/>
          <p:nvPr/>
        </p:nvSpPr>
        <p:spPr>
          <a:xfrm>
            <a:off x="34864" y="966554"/>
            <a:ext cx="9109136" cy="6647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 smtClean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Collecting and annotating PPIs data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Integrating PPIs data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Molecular Interaction Standards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GB" sz="2400" dirty="0"/>
              <a:t>PSI-MI XML format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GB" sz="2400" dirty="0">
                <a:solidFill>
                  <a:srgbClr val="000000"/>
                </a:solidFill>
              </a:rPr>
              <a:t>tab-delimited format, </a:t>
            </a:r>
            <a:r>
              <a:rPr lang="en-GB" sz="2400" b="1" dirty="0">
                <a:solidFill>
                  <a:srgbClr val="000000"/>
                </a:solidFill>
              </a:rPr>
              <a:t>MITAB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solidFill>
                  <a:srgbClr val="000000"/>
                </a:solidFill>
              </a:rPr>
              <a:t>PSI-MI standard data </a:t>
            </a:r>
            <a:r>
              <a:rPr lang="en-US" sz="2400" dirty="0" smtClean="0">
                <a:solidFill>
                  <a:srgbClr val="000000"/>
                </a:solidFill>
              </a:rPr>
              <a:t>tools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Web </a:t>
            </a:r>
            <a:r>
              <a:rPr lang="en-US" sz="2400" dirty="0"/>
              <a:t>resources describing results of PPI experiments </a:t>
            </a:r>
            <a:endParaRPr lang="en-US" sz="2400" dirty="0" smtClean="0">
              <a:solidFill>
                <a:srgbClr val="000000"/>
              </a:solidFill>
            </a:endParaRPr>
          </a:p>
          <a:p>
            <a:pPr lvl="1"/>
            <a:endParaRPr lang="en-US" sz="2400" dirty="0" smtClean="0">
              <a:solidFill>
                <a:srgbClr val="000000"/>
              </a:solidFill>
            </a:endParaRPr>
          </a:p>
          <a:p>
            <a:pPr marL="800100" lvl="1" indent="-342900">
              <a:buFont typeface="Wingdings" charset="2"/>
              <a:buChar char="§"/>
            </a:pPr>
            <a:endParaRPr lang="en-US" sz="2400" dirty="0" smtClean="0">
              <a:solidFill>
                <a:srgbClr val="000000"/>
              </a:solidFill>
            </a:endParaRPr>
          </a:p>
          <a:p>
            <a:pPr lvl="1"/>
            <a:endParaRPr lang="it-IT" sz="2400" dirty="0" smtClean="0">
              <a:solidFill>
                <a:srgbClr val="000000"/>
              </a:solidFill>
            </a:endParaRPr>
          </a:p>
          <a:p>
            <a:pPr marL="800100" lvl="1" indent="-342900">
              <a:buFont typeface="Wingdings" charset="2"/>
              <a:buChar char="§"/>
            </a:pPr>
            <a:endParaRPr lang="en-GB" sz="2400" b="1" dirty="0" smtClean="0">
              <a:solidFill>
                <a:srgbClr val="953735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 smtClean="0"/>
          </a:p>
          <a:p>
            <a:endParaRPr lang="en-US" sz="2400" dirty="0" smtClean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00453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20" name="Connettore 1 19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Immagine 24" descr="alma-logo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2" y="6237112"/>
            <a:ext cx="7599793" cy="578556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3231444" y="445895"/>
            <a:ext cx="15065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smtClean="0">
                <a:solidFill>
                  <a:srgbClr val="953735"/>
                </a:solidFill>
              </a:rPr>
              <a:t>PDB:1OA8</a:t>
            </a:r>
            <a:endParaRPr lang="it-IT" sz="2400" b="1" dirty="0">
              <a:solidFill>
                <a:srgbClr val="953735"/>
              </a:solidFill>
            </a:endParaRPr>
          </a:p>
        </p:txBody>
      </p:sp>
      <p:pic>
        <p:nvPicPr>
          <p:cNvPr id="2" name="Immagine 1" descr="Schermata 2015-12-09 a 17.16.34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56" y="1194423"/>
            <a:ext cx="7690556" cy="473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519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20" name="Connettore 1 19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Immagine 24" descr="alma-logo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2" y="6237112"/>
            <a:ext cx="7599793" cy="578556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3837136" y="403561"/>
            <a:ext cx="530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 smtClean="0">
                <a:solidFill>
                  <a:srgbClr val="953735"/>
                </a:solidFill>
              </a:rPr>
              <a:t>PDBe</a:t>
            </a:r>
            <a:endParaRPr lang="it-IT" sz="2400" b="1" dirty="0">
              <a:solidFill>
                <a:srgbClr val="953735"/>
              </a:solidFill>
            </a:endParaRPr>
          </a:p>
        </p:txBody>
      </p:sp>
      <p:pic>
        <p:nvPicPr>
          <p:cNvPr id="2" name="Immagine 1" descr="Schermata 2015-12-09 a 17.20.49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445" y="1095829"/>
            <a:ext cx="7683938" cy="5141283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32519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20" name="Connettore 1 19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Immagine 24" descr="alma-logo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2" y="6237112"/>
            <a:ext cx="7599793" cy="578556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1617704" y="521790"/>
            <a:ext cx="73657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 smtClean="0">
                <a:solidFill>
                  <a:srgbClr val="953735"/>
                </a:solidFill>
              </a:rPr>
              <a:t>Map proteins into </a:t>
            </a:r>
            <a:r>
              <a:rPr lang="en-US" altLang="ja-JP" sz="2400" b="1" dirty="0" err="1" smtClean="0">
                <a:solidFill>
                  <a:srgbClr val="953735"/>
                </a:solidFill>
              </a:rPr>
              <a:t>UniProt</a:t>
            </a:r>
            <a:r>
              <a:rPr lang="en-US" altLang="ja-JP" sz="2400" b="1" dirty="0" smtClean="0">
                <a:solidFill>
                  <a:srgbClr val="953735"/>
                </a:solidFill>
              </a:rPr>
              <a:t> reference </a:t>
            </a:r>
            <a:r>
              <a:rPr lang="en-US" altLang="ja-JP" sz="2400" b="1" dirty="0">
                <a:solidFill>
                  <a:srgbClr val="953735"/>
                </a:solidFill>
              </a:rPr>
              <a:t>sequence </a:t>
            </a:r>
            <a:r>
              <a:rPr lang="en-US" altLang="ja-JP" sz="2400" b="1" dirty="0" smtClean="0">
                <a:solidFill>
                  <a:srgbClr val="953735"/>
                </a:solidFill>
              </a:rPr>
              <a:t>database </a:t>
            </a:r>
            <a:endParaRPr lang="it-IT" sz="2400" b="1" dirty="0">
              <a:solidFill>
                <a:srgbClr val="953735"/>
              </a:solidFill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198534" y="1438617"/>
            <a:ext cx="864667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000" dirty="0" err="1" smtClean="0"/>
              <a:t>UniProtKB</a:t>
            </a:r>
            <a:r>
              <a:rPr lang="en-US" altLang="ja-JP" sz="2000" dirty="0" smtClean="0"/>
              <a:t> </a:t>
            </a:r>
            <a:r>
              <a:rPr lang="it-IT" altLang="ja-JP" sz="2000" dirty="0" smtClean="0"/>
              <a:t> </a:t>
            </a:r>
            <a:r>
              <a:rPr lang="en-US" altLang="ja-JP" sz="2000" dirty="0"/>
              <a:t>is the protein sequence reference database chosen by the majority of the interaction databases</a:t>
            </a:r>
            <a:r>
              <a:rPr lang="en-US" altLang="ja-JP" sz="2000" dirty="0" smtClean="0"/>
              <a:t>.</a:t>
            </a:r>
          </a:p>
          <a:p>
            <a:endParaRPr lang="en-US" altLang="ja-JP" sz="2000" dirty="0"/>
          </a:p>
          <a:p>
            <a:r>
              <a:rPr lang="en-US" altLang="ja-JP" sz="2000" dirty="0" smtClean="0"/>
              <a:t> </a:t>
            </a:r>
            <a:r>
              <a:rPr lang="en-US" altLang="ja-JP" sz="2000" dirty="0"/>
              <a:t>Choosing </a:t>
            </a:r>
            <a:r>
              <a:rPr lang="en-US" altLang="ja-JP" sz="2000" dirty="0" err="1"/>
              <a:t>UniProtKB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allow the curators </a:t>
            </a:r>
            <a:r>
              <a:rPr lang="en-US" altLang="ja-JP" sz="2000" dirty="0"/>
              <a:t>to </a:t>
            </a:r>
            <a:r>
              <a:rPr lang="en-US" altLang="ja-JP" sz="2000" dirty="0" smtClean="0"/>
              <a:t>annotate:</a:t>
            </a:r>
          </a:p>
          <a:p>
            <a:pPr marL="285750" indent="-285750">
              <a:buFont typeface="Arial"/>
              <a:buChar char="•"/>
            </a:pPr>
            <a:r>
              <a:rPr lang="en-US" altLang="ja-JP" sz="2000" dirty="0" smtClean="0"/>
              <a:t> </a:t>
            </a:r>
            <a:r>
              <a:rPr lang="en-US" altLang="ja-JP" sz="2000" dirty="0"/>
              <a:t>the specific isoform utilized in an </a:t>
            </a:r>
            <a:r>
              <a:rPr lang="en-US" altLang="ja-JP" sz="2000" dirty="0" smtClean="0"/>
              <a:t>experiment </a:t>
            </a:r>
          </a:p>
          <a:p>
            <a:pPr marL="285750" indent="-285750">
              <a:buFont typeface="Arial"/>
              <a:buChar char="•"/>
            </a:pPr>
            <a:endParaRPr lang="en-US" altLang="ja-JP" sz="2000" dirty="0" smtClean="0"/>
          </a:p>
          <a:p>
            <a:pPr marL="285750" indent="-285750">
              <a:buFont typeface="Arial"/>
              <a:buChar char="•"/>
            </a:pPr>
            <a:r>
              <a:rPr lang="en-US" altLang="ja-JP" sz="2000" dirty="0" smtClean="0"/>
              <a:t>to </a:t>
            </a:r>
            <a:r>
              <a:rPr lang="en-US" altLang="ja-JP" sz="2000" dirty="0"/>
              <a:t>describe all isoforms </a:t>
            </a:r>
            <a:r>
              <a:rPr lang="en-US" altLang="ja-JP" sz="2000" dirty="0" smtClean="0"/>
              <a:t>simultaneously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(using </a:t>
            </a:r>
            <a:r>
              <a:rPr lang="en-US" altLang="ja-JP" sz="2000" dirty="0"/>
              <a:t>the canonical </a:t>
            </a:r>
            <a:r>
              <a:rPr lang="en-US" altLang="ja-JP" sz="2000" dirty="0" smtClean="0"/>
              <a:t>sequence)</a:t>
            </a:r>
          </a:p>
          <a:p>
            <a:pPr marL="285750" indent="-285750">
              <a:buFont typeface="Arial"/>
              <a:buChar char="•"/>
            </a:pPr>
            <a:endParaRPr lang="en-US" altLang="ja-JP" sz="2000" dirty="0" smtClean="0"/>
          </a:p>
          <a:p>
            <a:pPr marL="285750" indent="-285750">
              <a:buFont typeface="Arial"/>
              <a:buChar char="•"/>
            </a:pPr>
            <a:r>
              <a:rPr lang="it-IT" altLang="ja-JP" sz="2000" dirty="0" smtClean="0"/>
              <a:t>T</a:t>
            </a:r>
            <a:r>
              <a:rPr lang="en-US" altLang="ja-JP" sz="2000" dirty="0" smtClean="0"/>
              <a:t>o specify </a:t>
            </a:r>
            <a:r>
              <a:rPr lang="en-US" altLang="ja-JP" sz="2000" dirty="0"/>
              <a:t>a peptide, resulting from a post-translational cleavage.</a:t>
            </a:r>
            <a:r>
              <a:rPr lang="it-IT" altLang="ja-JP" sz="2000" dirty="0"/>
              <a:t> </a:t>
            </a:r>
            <a:endParaRPr lang="it-IT" altLang="ja-JP" sz="2000" dirty="0" smtClean="0"/>
          </a:p>
          <a:p>
            <a:pPr marL="285750" indent="-285750">
              <a:buFont typeface="Arial"/>
              <a:buChar char="•"/>
            </a:pPr>
            <a:endParaRPr lang="it-IT" sz="2000" dirty="0"/>
          </a:p>
          <a:p>
            <a:r>
              <a:rPr lang="it-IT" sz="2000" dirty="0" err="1" smtClean="0"/>
              <a:t>Uniprot</a:t>
            </a:r>
            <a:r>
              <a:rPr lang="it-IT" sz="2000" dirty="0" smtClean="0"/>
              <a:t> </a:t>
            </a:r>
            <a:r>
              <a:rPr lang="it-IT" sz="2000" dirty="0" err="1" smtClean="0"/>
              <a:t>mapping</a:t>
            </a:r>
            <a:r>
              <a:rPr lang="it-IT" sz="2000" dirty="0" smtClean="0"/>
              <a:t> </a:t>
            </a:r>
            <a:r>
              <a:rPr lang="it-IT" sz="2000" dirty="0" err="1" smtClean="0"/>
              <a:t>tool</a:t>
            </a:r>
            <a:r>
              <a:rPr lang="it-IT" sz="2000" dirty="0" smtClean="0"/>
              <a:t> </a:t>
            </a:r>
            <a:r>
              <a:rPr lang="it-IT" sz="2000" dirty="0" err="1" smtClean="0"/>
              <a:t>allow</a:t>
            </a:r>
            <a:r>
              <a:rPr lang="it-IT" sz="2000" dirty="0" smtClean="0"/>
              <a:t> </a:t>
            </a:r>
            <a:r>
              <a:rPr lang="it-IT" sz="2000" dirty="0" err="1" smtClean="0"/>
              <a:t>users</a:t>
            </a:r>
            <a:r>
              <a:rPr lang="it-IT" sz="2000" dirty="0" smtClean="0"/>
              <a:t> to </a:t>
            </a:r>
            <a:r>
              <a:rPr lang="it-IT" sz="2000" dirty="0" err="1" smtClean="0"/>
              <a:t>convert</a:t>
            </a:r>
            <a:r>
              <a:rPr lang="it-IT" sz="2000" dirty="0" smtClean="0"/>
              <a:t> </a:t>
            </a:r>
            <a:r>
              <a:rPr lang="it-IT" sz="2000" dirty="0" err="1" smtClean="0"/>
              <a:t>several</a:t>
            </a:r>
            <a:r>
              <a:rPr lang="it-IT" sz="2000" dirty="0" smtClean="0"/>
              <a:t> </a:t>
            </a:r>
            <a:r>
              <a:rPr lang="it-IT" sz="2000" dirty="0" err="1" smtClean="0"/>
              <a:t>proteins</a:t>
            </a:r>
            <a:r>
              <a:rPr lang="it-IT" sz="2000" dirty="0" smtClean="0"/>
              <a:t> </a:t>
            </a:r>
            <a:r>
              <a:rPr lang="it-IT" sz="2000" dirty="0" err="1" smtClean="0"/>
              <a:t>identifiers</a:t>
            </a:r>
            <a:r>
              <a:rPr lang="it-IT" sz="2000" dirty="0" smtClean="0"/>
              <a:t> to </a:t>
            </a:r>
            <a:r>
              <a:rPr lang="it-IT" sz="2000" dirty="0" err="1" smtClean="0"/>
              <a:t>UniProt</a:t>
            </a:r>
            <a:r>
              <a:rPr lang="it-IT" sz="2000" dirty="0" smtClean="0"/>
              <a:t> </a:t>
            </a:r>
            <a:r>
              <a:rPr lang="it-IT" sz="2000" dirty="0" err="1" smtClean="0"/>
              <a:t>ACs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24293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6" name="Gruppo 5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8" name="Connettore 1 7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Immagine 9" descr="alma-logo.gi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sp>
        <p:nvSpPr>
          <p:cNvPr id="12" name="Rettangolo 11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3122229" y="524403"/>
            <a:ext cx="389105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err="1" smtClean="0">
                <a:solidFill>
                  <a:schemeClr val="accent2">
                    <a:lumMod val="75000"/>
                  </a:schemeClr>
                </a:solidFill>
              </a:rPr>
              <a:t>Uniprot</a:t>
            </a:r>
            <a:r>
              <a:rPr lang="it-IT" sz="2400" b="1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de-DE" sz="2400" b="1" dirty="0" err="1" smtClean="0">
                <a:solidFill>
                  <a:schemeClr val="accent2">
                    <a:lumMod val="75000"/>
                  </a:schemeClr>
                </a:solidFill>
              </a:rPr>
              <a:t>Retrieve</a:t>
            </a:r>
            <a:r>
              <a:rPr lang="de-DE" sz="2400" b="1" dirty="0">
                <a:solidFill>
                  <a:schemeClr val="accent2">
                    <a:lumMod val="75000"/>
                  </a:schemeClr>
                </a:solidFill>
              </a:rPr>
              <a:t>/ID </a:t>
            </a:r>
            <a:r>
              <a:rPr lang="de-DE" sz="2400" b="1" dirty="0" err="1">
                <a:solidFill>
                  <a:schemeClr val="accent2">
                    <a:lumMod val="75000"/>
                  </a:schemeClr>
                </a:solidFill>
              </a:rPr>
              <a:t>mapping</a:t>
            </a:r>
            <a:endParaRPr lang="de-DE" sz="2400" b="1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it-IT" dirty="0"/>
          </a:p>
        </p:txBody>
      </p:sp>
      <p:pic>
        <p:nvPicPr>
          <p:cNvPr id="4" name="Immagine 3" descr="Schermata 2015-12-09 a 15.55.21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540" y="1066152"/>
            <a:ext cx="5806848" cy="522239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Rettangolo 12"/>
          <p:cNvSpPr/>
          <p:nvPr/>
        </p:nvSpPr>
        <p:spPr>
          <a:xfrm>
            <a:off x="1393540" y="3051920"/>
            <a:ext cx="1340620" cy="1129034"/>
          </a:xfrm>
          <a:prstGeom prst="rect">
            <a:avLst/>
          </a:prstGeom>
          <a:solidFill>
            <a:srgbClr val="D99694">
              <a:alpha val="3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 descr="Schermata 2015-12-09 a 15.56.28.png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737"/>
          <a:stretch/>
        </p:blipFill>
        <p:spPr>
          <a:xfrm>
            <a:off x="181192" y="1651434"/>
            <a:ext cx="8802230" cy="4495981"/>
          </a:xfrm>
          <a:prstGeom prst="rect">
            <a:avLst/>
          </a:prstGeom>
        </p:spPr>
      </p:pic>
      <p:sp>
        <p:nvSpPr>
          <p:cNvPr id="17" name="Ovale 16"/>
          <p:cNvSpPr/>
          <p:nvPr/>
        </p:nvSpPr>
        <p:spPr>
          <a:xfrm>
            <a:off x="81207" y="3440288"/>
            <a:ext cx="1312333" cy="39511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accent2">
                    <a:lumMod val="75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992726532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20" name="Connettore 1 19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Immagine 24" descr="alma-logo.gi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pic>
        <p:nvPicPr>
          <p:cNvPr id="13" name="Immagin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342444" y="445895"/>
            <a:ext cx="53548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953735"/>
                </a:solidFill>
              </a:rPr>
              <a:t>PSICQUIC (PSI Common Query Interface)</a:t>
            </a:r>
          </a:p>
          <a:p>
            <a:endParaRPr lang="it-IT" sz="2400" b="1" dirty="0">
              <a:solidFill>
                <a:srgbClr val="953735"/>
              </a:solidFill>
            </a:endParaRPr>
          </a:p>
        </p:txBody>
      </p:sp>
      <p:sp>
        <p:nvSpPr>
          <p:cNvPr id="3" name="Rettangolo 2"/>
          <p:cNvSpPr/>
          <p:nvPr/>
        </p:nvSpPr>
        <p:spPr>
          <a:xfrm>
            <a:off x="268110" y="4081004"/>
            <a:ext cx="8489534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PSICQUIC is an effort from the HUPO Proteomics Standard Initiative (HUPO-PSI) to </a:t>
            </a:r>
            <a:r>
              <a:rPr lang="en-US" sz="2000" dirty="0" smtClean="0"/>
              <a:t>standardize </a:t>
            </a:r>
            <a:r>
              <a:rPr lang="en-US" sz="2000" dirty="0"/>
              <a:t>the access to molecular interaction databases programmatically</a:t>
            </a:r>
            <a:r>
              <a:rPr lang="en-US" sz="2000" dirty="0" smtClean="0"/>
              <a:t>.</a:t>
            </a:r>
          </a:p>
          <a:p>
            <a:pPr algn="just"/>
            <a:endParaRPr lang="en-US" sz="2000" dirty="0" smtClean="0"/>
          </a:p>
          <a:p>
            <a:pPr algn="just"/>
            <a:r>
              <a:rPr lang="it-IT" sz="2000" dirty="0" smtClean="0"/>
              <a:t>I</a:t>
            </a:r>
            <a:r>
              <a:rPr lang="en-US" sz="2000" dirty="0" smtClean="0"/>
              <a:t>t is available at:</a:t>
            </a:r>
          </a:p>
          <a:p>
            <a:pPr algn="just"/>
            <a:r>
              <a:rPr lang="pl-PL" sz="2000" u="sng" dirty="0" smtClean="0">
                <a:hlinkClick r:id="rId5"/>
              </a:rPr>
              <a:t>http</a:t>
            </a:r>
            <a:r>
              <a:rPr lang="pl-PL" sz="2000" u="sng" dirty="0">
                <a:hlinkClick r:id="rId5"/>
              </a:rPr>
              <a:t>://www.ebi.ac.uk/Tools/webservices/psicquic/view/main.xhtml</a:t>
            </a:r>
            <a:endParaRPr lang="it-IT" sz="2000" dirty="0">
              <a:hlinkClick r:id="rId5"/>
            </a:endParaRPr>
          </a:p>
          <a:p>
            <a:pPr algn="just"/>
            <a:r>
              <a:rPr lang="en-US" sz="2000" dirty="0"/>
              <a:t>and users can obtain results both in MITAB 2.5, 2.6 and 2.7 or PSI-XML formats </a:t>
            </a:r>
            <a:r>
              <a:rPr lang="en-US" sz="2000" dirty="0" smtClean="0"/>
              <a:t>using the </a:t>
            </a:r>
            <a:r>
              <a:rPr lang="en-US" sz="2000" dirty="0"/>
              <a:t>MIQL 2.7 query language</a:t>
            </a:r>
          </a:p>
          <a:p>
            <a:pPr algn="just"/>
            <a:endParaRPr lang="it-IT" dirty="0"/>
          </a:p>
        </p:txBody>
      </p:sp>
      <p:pic>
        <p:nvPicPr>
          <p:cNvPr id="4" name="Immagine 3" descr="Schermata 2015-12-12 alle 17.32.0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8" y="1008888"/>
            <a:ext cx="8184446" cy="30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519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20" name="Connettore 1 19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Immagine 24" descr="alma-logo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2" y="6237112"/>
            <a:ext cx="7599793" cy="578556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568220" y="445895"/>
            <a:ext cx="39805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smtClean="0">
                <a:solidFill>
                  <a:srgbClr val="953735"/>
                </a:solidFill>
              </a:rPr>
              <a:t>MENTHA and VIRUS MENTHA</a:t>
            </a:r>
            <a:endParaRPr lang="it-IT" sz="2400" b="1" dirty="0">
              <a:solidFill>
                <a:srgbClr val="953735"/>
              </a:solidFill>
            </a:endParaRPr>
          </a:p>
        </p:txBody>
      </p:sp>
      <p:pic>
        <p:nvPicPr>
          <p:cNvPr id="2" name="Immagine 1" descr="Schermata 2015-12-09 a 17.38.33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5" t="13055" r="32727" b="22369"/>
          <a:stretch/>
        </p:blipFill>
        <p:spPr>
          <a:xfrm>
            <a:off x="112889" y="1072446"/>
            <a:ext cx="4035778" cy="2280214"/>
          </a:xfrm>
          <a:prstGeom prst="rect">
            <a:avLst/>
          </a:prstGeom>
        </p:spPr>
      </p:pic>
      <p:sp>
        <p:nvSpPr>
          <p:cNvPr id="3" name="Rettangolo 2"/>
          <p:cNvSpPr/>
          <p:nvPr/>
        </p:nvSpPr>
        <p:spPr>
          <a:xfrm>
            <a:off x="4416779" y="3647281"/>
            <a:ext cx="4572000" cy="1477328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  <p:txBody>
          <a:bodyPr>
            <a:spAutoFit/>
          </a:bodyPr>
          <a:lstStyle/>
          <a:p>
            <a:r>
              <a:rPr lang="en-US" dirty="0"/>
              <a:t>virus </a:t>
            </a:r>
            <a:r>
              <a:rPr lang="en-US" dirty="0" err="1"/>
              <a:t>mentha</a:t>
            </a:r>
            <a:r>
              <a:rPr lang="en-US" dirty="0"/>
              <a:t> archives evidence about viral protein-protein interactions Viruses </a:t>
            </a:r>
            <a:r>
              <a:rPr lang="en-US" dirty="0" err="1"/>
              <a:t>vs</a:t>
            </a:r>
            <a:r>
              <a:rPr lang="en-US" dirty="0"/>
              <a:t> Hosts and </a:t>
            </a:r>
            <a:r>
              <a:rPr lang="en-US" dirty="0" err="1"/>
              <a:t>viceversa</a:t>
            </a:r>
            <a:r>
              <a:rPr lang="en-US" dirty="0"/>
              <a:t> - evidence collected from different databases that have adhered to the </a:t>
            </a:r>
            <a:r>
              <a:rPr lang="en-US" dirty="0" err="1"/>
              <a:t>IMEx</a:t>
            </a:r>
            <a:r>
              <a:rPr lang="en-US" dirty="0"/>
              <a:t> </a:t>
            </a:r>
            <a:r>
              <a:rPr lang="en-US" dirty="0" smtClean="0"/>
              <a:t>consortium.</a:t>
            </a:r>
            <a:endParaRPr lang="it-IT" dirty="0"/>
          </a:p>
        </p:txBody>
      </p:sp>
      <p:pic>
        <p:nvPicPr>
          <p:cNvPr id="6" name="Immagine 5" descr="Schermata 2015-12-09 a 17.51.11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72"/>
          <a:stretch/>
        </p:blipFill>
        <p:spPr>
          <a:xfrm>
            <a:off x="112889" y="3640667"/>
            <a:ext cx="4035778" cy="2571362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4411422" y="1098394"/>
            <a:ext cx="4572000" cy="1477328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txBody>
          <a:bodyPr>
            <a:spAutoFit/>
          </a:bodyPr>
          <a:lstStyle/>
          <a:p>
            <a:r>
              <a:rPr lang="en-US" dirty="0"/>
              <a:t>An </a:t>
            </a:r>
            <a:r>
              <a:rPr lang="en-US" dirty="0" err="1"/>
              <a:t>interactome</a:t>
            </a:r>
            <a:r>
              <a:rPr lang="en-US" dirty="0"/>
              <a:t> browser that offers protein-protein physical/enzymatic interaction information integrated from various sources. Its data comes from manually curated protein-protein interaction </a:t>
            </a:r>
            <a:r>
              <a:rPr lang="en-US" dirty="0" smtClean="0"/>
              <a:t>databases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00774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17" name="Gruppo 16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8" name="Connettore 1 17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uppo 18"/>
            <p:cNvGrpSpPr/>
            <p:nvPr/>
          </p:nvGrpSpPr>
          <p:grpSpPr>
            <a:xfrm>
              <a:off x="29200" y="14891"/>
              <a:ext cx="8954222" cy="878844"/>
              <a:chOff x="189778" y="190078"/>
              <a:chExt cx="10532094" cy="1199849"/>
            </a:xfrm>
          </p:grpSpPr>
          <p:pic>
            <p:nvPicPr>
              <p:cNvPr id="21" name="Immagine 20" descr="alma-logo.gi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778" y="190078"/>
                <a:ext cx="1815661" cy="1199849"/>
              </a:xfrm>
              <a:prstGeom prst="rect">
                <a:avLst/>
              </a:prstGeom>
            </p:spPr>
          </p:pic>
          <p:sp>
            <p:nvSpPr>
              <p:cNvPr id="22" name="Rettangolo 21"/>
              <p:cNvSpPr/>
              <p:nvPr/>
            </p:nvSpPr>
            <p:spPr>
              <a:xfrm>
                <a:off x="2239006" y="190078"/>
                <a:ext cx="8482866" cy="54625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 smtClean="0">
                    <a:solidFill>
                      <a:srgbClr val="000000"/>
                    </a:solidFill>
                    <a:latin typeface="Arial"/>
                    <a:cs typeface="Arial"/>
                  </a:rPr>
                  <a:t>Course on Protein Networks and Systems Biology</a:t>
                </a:r>
                <a:endParaRPr lang="it-IT" sz="2000" b="1" dirty="0">
                  <a:solidFill>
                    <a:srgbClr val="000000"/>
                  </a:solidFill>
                  <a:latin typeface="Arial"/>
                  <a:cs typeface="Arial"/>
                </a:endParaRPr>
              </a:p>
            </p:txBody>
          </p:sp>
        </p:grpSp>
      </p:grpSp>
      <p:sp>
        <p:nvSpPr>
          <p:cNvPr id="3" name="Rettangolo 2"/>
          <p:cNvSpPr/>
          <p:nvPr/>
        </p:nvSpPr>
        <p:spPr>
          <a:xfrm>
            <a:off x="2591084" y="540639"/>
            <a:ext cx="46105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it-IT" sz="2400" b="1" dirty="0" err="1" smtClean="0">
                <a:solidFill>
                  <a:schemeClr val="accent2">
                    <a:lumMod val="75000"/>
                  </a:schemeClr>
                </a:solidFill>
                <a:ea typeface="+mj-ea"/>
                <a:cs typeface="+mj-cs"/>
              </a:rPr>
              <a:t>Questions</a:t>
            </a:r>
            <a:r>
              <a:rPr lang="it-IT" sz="2400" b="1" dirty="0" smtClean="0">
                <a:solidFill>
                  <a:schemeClr val="accent2">
                    <a:lumMod val="75000"/>
                  </a:schemeClr>
                </a:solidFill>
                <a:ea typeface="+mj-ea"/>
                <a:cs typeface="+mj-cs"/>
              </a:rPr>
              <a:t>???</a:t>
            </a:r>
            <a:endParaRPr lang="it-IT" sz="2400" b="1" dirty="0">
              <a:solidFill>
                <a:schemeClr val="accent2">
                  <a:lumMod val="75000"/>
                </a:schemeClr>
              </a:solidFill>
              <a:ea typeface="+mj-ea"/>
              <a:cs typeface="+mj-cs"/>
            </a:endParaRPr>
          </a:p>
        </p:txBody>
      </p:sp>
      <p:pic>
        <p:nvPicPr>
          <p:cNvPr id="5" name="Immagine 4" descr="simpsons-questions.gi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422" y="1593893"/>
            <a:ext cx="6045200" cy="40894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53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17" name="Gruppo 16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8" name="Connettore 1 17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uppo 18"/>
            <p:cNvGrpSpPr/>
            <p:nvPr/>
          </p:nvGrpSpPr>
          <p:grpSpPr>
            <a:xfrm>
              <a:off x="29200" y="14891"/>
              <a:ext cx="8954222" cy="878844"/>
              <a:chOff x="189778" y="190078"/>
              <a:chExt cx="10532094" cy="1199849"/>
            </a:xfrm>
          </p:grpSpPr>
          <p:pic>
            <p:nvPicPr>
              <p:cNvPr id="21" name="Immagine 20" descr="alma-logo.gi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778" y="190078"/>
                <a:ext cx="1815661" cy="1199849"/>
              </a:xfrm>
              <a:prstGeom prst="rect">
                <a:avLst/>
              </a:prstGeom>
            </p:spPr>
          </p:pic>
          <p:sp>
            <p:nvSpPr>
              <p:cNvPr id="22" name="Rettangolo 21"/>
              <p:cNvSpPr/>
              <p:nvPr/>
            </p:nvSpPr>
            <p:spPr>
              <a:xfrm>
                <a:off x="2239006" y="190078"/>
                <a:ext cx="8482866" cy="54625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 smtClean="0">
                    <a:solidFill>
                      <a:srgbClr val="000000"/>
                    </a:solidFill>
                    <a:latin typeface="Arial"/>
                    <a:cs typeface="Arial"/>
                  </a:rPr>
                  <a:t>Course on Protein Networks and Systems Biology</a:t>
                </a:r>
                <a:endParaRPr lang="it-IT" sz="2000" b="1" dirty="0">
                  <a:solidFill>
                    <a:srgbClr val="000000"/>
                  </a:solidFill>
                  <a:latin typeface="Arial"/>
                  <a:cs typeface="Arial"/>
                </a:endParaRPr>
              </a:p>
            </p:txBody>
          </p:sp>
        </p:grpSp>
      </p:grpSp>
      <p:sp>
        <p:nvSpPr>
          <p:cNvPr id="2" name="Rettangolo 1"/>
          <p:cNvSpPr/>
          <p:nvPr/>
        </p:nvSpPr>
        <p:spPr>
          <a:xfrm>
            <a:off x="1771422" y="610125"/>
            <a:ext cx="72448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u="sng" dirty="0" smtClean="0">
                <a:solidFill>
                  <a:schemeClr val="accent2">
                    <a:lumMod val="75000"/>
                  </a:schemeClr>
                </a:solidFill>
              </a:rPr>
              <a:t>Practical 2</a:t>
            </a:r>
            <a:r>
              <a:rPr lang="en-GB" b="1" dirty="0" smtClean="0">
                <a:solidFill>
                  <a:srgbClr val="953735"/>
                </a:solidFill>
              </a:rPr>
              <a:t>: </a:t>
            </a:r>
            <a:r>
              <a:rPr lang="en-US" b="1" dirty="0">
                <a:solidFill>
                  <a:srgbClr val="953735"/>
                </a:solidFill>
              </a:rPr>
              <a:t>Web resources describing results of PPI experiments</a:t>
            </a:r>
            <a:endParaRPr lang="it-IT" dirty="0">
              <a:solidFill>
                <a:srgbClr val="953735"/>
              </a:solidFill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147956" y="1183583"/>
            <a:ext cx="671004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b="1" dirty="0" smtClean="0"/>
          </a:p>
          <a:p>
            <a:r>
              <a:rPr lang="en-GB" b="1" dirty="0" smtClean="0"/>
              <a:t>Training </a:t>
            </a:r>
            <a:r>
              <a:rPr lang="en-GB" b="1" dirty="0"/>
              <a:t>session: Searching </a:t>
            </a:r>
            <a:r>
              <a:rPr lang="en-GB" b="1" dirty="0" err="1"/>
              <a:t>UniProt</a:t>
            </a:r>
            <a:r>
              <a:rPr lang="en-GB" b="1" dirty="0" smtClean="0"/>
              <a:t>,</a:t>
            </a:r>
            <a:endParaRPr lang="it-IT" b="1" dirty="0"/>
          </a:p>
          <a:p>
            <a:r>
              <a:rPr lang="en-GB" dirty="0"/>
              <a:t> </a:t>
            </a:r>
            <a:endParaRPr lang="it-IT" dirty="0"/>
          </a:p>
          <a:p>
            <a:r>
              <a:rPr lang="en-GB" dirty="0" smtClean="0"/>
              <a:t>In </a:t>
            </a:r>
            <a:r>
              <a:rPr lang="en-GB" dirty="0"/>
              <a:t>this training session </a:t>
            </a:r>
            <a:r>
              <a:rPr lang="en-GB" dirty="0" smtClean="0"/>
              <a:t>you </a:t>
            </a:r>
            <a:r>
              <a:rPr lang="en-GB" dirty="0"/>
              <a:t>will use </a:t>
            </a:r>
            <a:r>
              <a:rPr lang="en-GB" dirty="0" err="1" smtClean="0"/>
              <a:t>UniProt</a:t>
            </a:r>
            <a:r>
              <a:rPr lang="en-GB" b="1" dirty="0" smtClean="0"/>
              <a:t> </a:t>
            </a:r>
            <a:r>
              <a:rPr lang="en-GB" dirty="0" smtClean="0"/>
              <a:t>database</a:t>
            </a:r>
            <a:r>
              <a:rPr lang="en-GB" dirty="0"/>
              <a:t>. </a:t>
            </a:r>
            <a:endParaRPr lang="en-GB" dirty="0" smtClean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perform </a:t>
            </a:r>
            <a:r>
              <a:rPr lang="en-GB" dirty="0"/>
              <a:t>different </a:t>
            </a:r>
            <a:r>
              <a:rPr lang="en-GB" dirty="0" smtClean="0"/>
              <a:t>search</a:t>
            </a:r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check </a:t>
            </a:r>
            <a:r>
              <a:rPr lang="en-GB" dirty="0"/>
              <a:t>the </a:t>
            </a:r>
            <a:r>
              <a:rPr lang="en-GB" dirty="0" smtClean="0"/>
              <a:t>cross-references</a:t>
            </a:r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look </a:t>
            </a:r>
            <a:r>
              <a:rPr lang="en-GB" dirty="0"/>
              <a:t>for the </a:t>
            </a:r>
            <a:r>
              <a:rPr lang="en-GB" dirty="0" smtClean="0"/>
              <a:t>PDB information </a:t>
            </a:r>
          </a:p>
          <a:p>
            <a:pPr marL="285750" indent="-285750">
              <a:buFont typeface="Arial"/>
              <a:buChar char="•"/>
            </a:pPr>
            <a:r>
              <a:rPr lang="en-GB" dirty="0"/>
              <a:t>look for the </a:t>
            </a:r>
            <a:r>
              <a:rPr lang="en-GB" dirty="0" smtClean="0"/>
              <a:t>PPIs information </a:t>
            </a:r>
          </a:p>
          <a:p>
            <a:pPr marL="285750" indent="-285750">
              <a:buFont typeface="Arial"/>
              <a:buChar char="•"/>
            </a:pPr>
            <a:endParaRPr lang="en-GB" dirty="0"/>
          </a:p>
          <a:p>
            <a:r>
              <a:rPr lang="en-GB" b="1" dirty="0" smtClean="0"/>
              <a:t>Step2</a:t>
            </a:r>
            <a:r>
              <a:rPr lang="en-GB" b="1" dirty="0"/>
              <a:t>: </a:t>
            </a:r>
            <a:r>
              <a:rPr lang="en-GB" dirty="0" err="1"/>
              <a:t>UniProt</a:t>
            </a:r>
            <a:r>
              <a:rPr lang="en-GB" dirty="0"/>
              <a:t> and PDB</a:t>
            </a:r>
            <a:r>
              <a:rPr lang="it-IT" dirty="0"/>
              <a:t> </a:t>
            </a:r>
            <a:endParaRPr lang="it-IT" dirty="0" smtClean="0"/>
          </a:p>
          <a:p>
            <a:r>
              <a:rPr lang="en-GB" b="1" dirty="0" smtClean="0"/>
              <a:t>Step3</a:t>
            </a:r>
            <a:r>
              <a:rPr lang="en-GB" b="1" dirty="0"/>
              <a:t>: </a:t>
            </a:r>
            <a:r>
              <a:rPr lang="en-GB" dirty="0" err="1"/>
              <a:t>UniProt</a:t>
            </a:r>
            <a:r>
              <a:rPr lang="en-GB" dirty="0"/>
              <a:t> and PPI</a:t>
            </a:r>
            <a:r>
              <a:rPr lang="it-IT" dirty="0"/>
              <a:t> </a:t>
            </a:r>
            <a:endParaRPr lang="it-IT" dirty="0" smtClean="0"/>
          </a:p>
          <a:p>
            <a:r>
              <a:rPr lang="en-GB" b="1" dirty="0"/>
              <a:t>Step4: </a:t>
            </a:r>
            <a:r>
              <a:rPr lang="en-GB" dirty="0"/>
              <a:t>Protein isoforms</a:t>
            </a:r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 smtClean="0"/>
              <a:t>	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43809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po 16"/>
          <p:cNvGrpSpPr/>
          <p:nvPr/>
        </p:nvGrpSpPr>
        <p:grpSpPr>
          <a:xfrm>
            <a:off x="0" y="58648"/>
            <a:ext cx="8709713" cy="587530"/>
            <a:chOff x="0" y="14891"/>
            <a:chExt cx="9144001" cy="951663"/>
          </a:xfrm>
        </p:grpSpPr>
        <p:cxnSp>
          <p:nvCxnSpPr>
            <p:cNvPr id="18" name="Connettore 1 17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uppo 18"/>
            <p:cNvGrpSpPr/>
            <p:nvPr/>
          </p:nvGrpSpPr>
          <p:grpSpPr>
            <a:xfrm>
              <a:off x="29200" y="14891"/>
              <a:ext cx="9114801" cy="878844"/>
              <a:chOff x="189778" y="190078"/>
              <a:chExt cx="10720969" cy="1199849"/>
            </a:xfrm>
          </p:grpSpPr>
          <p:pic>
            <p:nvPicPr>
              <p:cNvPr id="21" name="Immagine 20" descr="alma-logo.gi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778" y="190078"/>
                <a:ext cx="1815661" cy="1199849"/>
              </a:xfrm>
              <a:prstGeom prst="rect">
                <a:avLst/>
              </a:prstGeom>
            </p:spPr>
          </p:pic>
          <p:sp>
            <p:nvSpPr>
              <p:cNvPr id="22" name="Rettangolo 21"/>
              <p:cNvSpPr/>
              <p:nvPr/>
            </p:nvSpPr>
            <p:spPr>
              <a:xfrm>
                <a:off x="2427881" y="190078"/>
                <a:ext cx="8482866" cy="7486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b="1" dirty="0" smtClean="0">
                    <a:solidFill>
                      <a:srgbClr val="000000"/>
                    </a:solidFill>
                    <a:latin typeface="Arial"/>
                    <a:cs typeface="Arial"/>
                  </a:rPr>
                  <a:t>Course on Protein Networks and Systems Biology</a:t>
                </a:r>
                <a:endParaRPr lang="it-IT" sz="1600" b="1" dirty="0">
                  <a:solidFill>
                    <a:srgbClr val="000000"/>
                  </a:solidFill>
                  <a:latin typeface="Arial"/>
                  <a:cs typeface="Arial"/>
                </a:endParaRPr>
              </a:p>
            </p:txBody>
          </p:sp>
        </p:grpSp>
      </p:grpSp>
      <p:sp>
        <p:nvSpPr>
          <p:cNvPr id="2" name="Rettangolo 1"/>
          <p:cNvSpPr/>
          <p:nvPr/>
        </p:nvSpPr>
        <p:spPr>
          <a:xfrm>
            <a:off x="3676248" y="278056"/>
            <a:ext cx="14199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u="sng" dirty="0" err="1" smtClean="0">
                <a:solidFill>
                  <a:schemeClr val="accent2">
                    <a:lumMod val="75000"/>
                  </a:schemeClr>
                </a:solidFill>
              </a:rPr>
              <a:t>References</a:t>
            </a:r>
            <a:endParaRPr lang="it-IT" dirty="0">
              <a:solidFill>
                <a:srgbClr val="953735"/>
              </a:solidFill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147956" y="1183583"/>
            <a:ext cx="67100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/>
          </a:p>
          <a:p>
            <a:endParaRPr lang="it-IT" dirty="0"/>
          </a:p>
          <a:p>
            <a:r>
              <a:rPr lang="it-IT" dirty="0" smtClean="0"/>
              <a:t>	</a:t>
            </a:r>
            <a:endParaRPr lang="it-IT" dirty="0"/>
          </a:p>
        </p:txBody>
      </p:sp>
      <p:sp>
        <p:nvSpPr>
          <p:cNvPr id="3" name="Rettangolo 2"/>
          <p:cNvSpPr/>
          <p:nvPr/>
        </p:nvSpPr>
        <p:spPr>
          <a:xfrm>
            <a:off x="0" y="699844"/>
            <a:ext cx="9144000" cy="6924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it-IT" sz="1200" dirty="0"/>
              <a:t>Taylor CF, </a:t>
            </a:r>
            <a:r>
              <a:rPr lang="it-IT" sz="1200" dirty="0" err="1"/>
              <a:t>Hermjakob</a:t>
            </a:r>
            <a:r>
              <a:rPr lang="it-IT" sz="1200" dirty="0"/>
              <a:t> H, Julian RK, </a:t>
            </a:r>
            <a:r>
              <a:rPr lang="it-IT" sz="1200" dirty="0" err="1"/>
              <a:t>Garavelli</a:t>
            </a:r>
            <a:r>
              <a:rPr lang="it-IT" sz="1200" dirty="0"/>
              <a:t> JS, </a:t>
            </a:r>
            <a:r>
              <a:rPr lang="it-IT" sz="1200" dirty="0" err="1"/>
              <a:t>Aebersold</a:t>
            </a:r>
            <a:r>
              <a:rPr lang="it-IT" sz="1200" dirty="0"/>
              <a:t> </a:t>
            </a:r>
            <a:r>
              <a:rPr lang="it-IT" sz="1200" dirty="0" err="1"/>
              <a:t>R</a:t>
            </a:r>
            <a:r>
              <a:rPr lang="it-IT" sz="1200" dirty="0"/>
              <a:t>, </a:t>
            </a:r>
            <a:r>
              <a:rPr lang="it-IT" sz="1200" dirty="0" err="1"/>
              <a:t>Apweiler</a:t>
            </a:r>
            <a:r>
              <a:rPr lang="it-IT" sz="1200" dirty="0"/>
              <a:t> </a:t>
            </a:r>
            <a:r>
              <a:rPr lang="it-IT" sz="1200" dirty="0" err="1"/>
              <a:t>R</a:t>
            </a:r>
            <a:r>
              <a:rPr lang="it-IT" sz="1200" dirty="0"/>
              <a:t> (2006) The work of the Human </a:t>
            </a:r>
            <a:r>
              <a:rPr lang="it-IT" sz="1200" dirty="0" err="1"/>
              <a:t>Proteome</a:t>
            </a:r>
            <a:r>
              <a:rPr lang="it-IT" sz="1200" dirty="0"/>
              <a:t> </a:t>
            </a:r>
            <a:r>
              <a:rPr lang="it-IT" sz="1200" dirty="0" err="1"/>
              <a:t>Organisation’s</a:t>
            </a:r>
            <a:r>
              <a:rPr lang="it-IT" sz="1200" dirty="0"/>
              <a:t> </a:t>
            </a:r>
            <a:r>
              <a:rPr lang="it-IT" sz="1200" dirty="0" err="1"/>
              <a:t>Proteomics</a:t>
            </a:r>
            <a:r>
              <a:rPr lang="it-IT" sz="1200" dirty="0"/>
              <a:t> </a:t>
            </a:r>
            <a:r>
              <a:rPr lang="it-IT" sz="1200" dirty="0" err="1"/>
              <a:t>Standards</a:t>
            </a:r>
            <a:r>
              <a:rPr lang="it-IT" sz="1200" dirty="0"/>
              <a:t> </a:t>
            </a:r>
            <a:r>
              <a:rPr lang="it-IT" sz="1200" dirty="0" err="1"/>
              <a:t>Initiative</a:t>
            </a:r>
            <a:r>
              <a:rPr lang="it-IT" sz="1200" dirty="0"/>
              <a:t> (HUPO PSI). OMICS 10:145–51. </a:t>
            </a:r>
            <a:r>
              <a:rPr lang="it-IT" sz="1200" dirty="0" err="1"/>
              <a:t>doi</a:t>
            </a:r>
            <a:r>
              <a:rPr lang="it-IT" sz="1200" dirty="0"/>
              <a:t>: 10.1089/omi.2006.10.145</a:t>
            </a:r>
          </a:p>
          <a:p>
            <a:pPr marL="171450" indent="-171450">
              <a:buFont typeface="Arial"/>
              <a:buChar char="•"/>
            </a:pPr>
            <a:r>
              <a:rPr lang="it-IT" sz="1200" dirty="0" err="1" smtClean="0"/>
              <a:t>Hermjakob</a:t>
            </a:r>
            <a:r>
              <a:rPr lang="it-IT" sz="1200" dirty="0" smtClean="0"/>
              <a:t> </a:t>
            </a:r>
            <a:r>
              <a:rPr lang="it-IT" sz="1200" dirty="0"/>
              <a:t>H, Montecchi-Palazzi L, </a:t>
            </a:r>
            <a:r>
              <a:rPr lang="it-IT" sz="1200" dirty="0" err="1"/>
              <a:t>Bader</a:t>
            </a:r>
            <a:r>
              <a:rPr lang="it-IT" sz="1200" dirty="0"/>
              <a:t> G, Wojcik </a:t>
            </a:r>
            <a:r>
              <a:rPr lang="it-IT" sz="1200" dirty="0" err="1"/>
              <a:t>J</a:t>
            </a:r>
            <a:r>
              <a:rPr lang="it-IT" sz="1200" dirty="0"/>
              <a:t>, </a:t>
            </a:r>
            <a:r>
              <a:rPr lang="it-IT" sz="1200" dirty="0" err="1"/>
              <a:t>Salwinski</a:t>
            </a:r>
            <a:r>
              <a:rPr lang="it-IT" sz="1200" dirty="0"/>
              <a:t> L, </a:t>
            </a:r>
            <a:r>
              <a:rPr lang="it-IT" sz="1200" dirty="0" err="1"/>
              <a:t>Ceol</a:t>
            </a:r>
            <a:r>
              <a:rPr lang="it-IT" sz="1200" dirty="0"/>
              <a:t> A, Moore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Orchard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Sarkans</a:t>
            </a:r>
            <a:r>
              <a:rPr lang="it-IT" sz="1200" dirty="0"/>
              <a:t> U, von </a:t>
            </a:r>
            <a:r>
              <a:rPr lang="it-IT" sz="1200" dirty="0" err="1"/>
              <a:t>Mering</a:t>
            </a:r>
            <a:r>
              <a:rPr lang="it-IT" sz="1200" dirty="0"/>
              <a:t> C, </a:t>
            </a:r>
            <a:r>
              <a:rPr lang="it-IT" sz="1200" dirty="0" err="1"/>
              <a:t>Roechert</a:t>
            </a:r>
            <a:r>
              <a:rPr lang="it-IT" sz="1200" dirty="0"/>
              <a:t> B, </a:t>
            </a:r>
            <a:r>
              <a:rPr lang="it-IT" sz="1200" dirty="0" err="1"/>
              <a:t>Poux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Jung</a:t>
            </a:r>
            <a:r>
              <a:rPr lang="it-IT" sz="1200" dirty="0"/>
              <a:t> E, </a:t>
            </a:r>
            <a:r>
              <a:rPr lang="it-IT" sz="1200" dirty="0" err="1"/>
              <a:t>Mersch</a:t>
            </a:r>
            <a:r>
              <a:rPr lang="it-IT" sz="1200" dirty="0"/>
              <a:t> H, </a:t>
            </a:r>
            <a:r>
              <a:rPr lang="it-IT" sz="1200" dirty="0" err="1"/>
              <a:t>Kersey</a:t>
            </a:r>
            <a:r>
              <a:rPr lang="it-IT" sz="1200" dirty="0"/>
              <a:t> </a:t>
            </a:r>
            <a:r>
              <a:rPr lang="it-IT" sz="1200" dirty="0" err="1"/>
              <a:t>P</a:t>
            </a:r>
            <a:r>
              <a:rPr lang="it-IT" sz="1200" dirty="0"/>
              <a:t>, Lappe M, Li Y, </a:t>
            </a:r>
            <a:r>
              <a:rPr lang="it-IT" sz="1200" dirty="0" err="1"/>
              <a:t>Zeng</a:t>
            </a:r>
            <a:r>
              <a:rPr lang="it-IT" sz="1200" dirty="0"/>
              <a:t> </a:t>
            </a:r>
            <a:r>
              <a:rPr lang="it-IT" sz="1200" dirty="0" err="1"/>
              <a:t>R</a:t>
            </a:r>
            <a:r>
              <a:rPr lang="it-IT" sz="1200" dirty="0"/>
              <a:t>, Rana D, </a:t>
            </a:r>
            <a:r>
              <a:rPr lang="it-IT" sz="1200" dirty="0" err="1"/>
              <a:t>Nikolski</a:t>
            </a:r>
            <a:r>
              <a:rPr lang="it-IT" sz="1200" dirty="0"/>
              <a:t> M, </a:t>
            </a:r>
            <a:r>
              <a:rPr lang="it-IT" sz="1200" dirty="0" err="1"/>
              <a:t>Husi</a:t>
            </a:r>
            <a:r>
              <a:rPr lang="it-IT" sz="1200" dirty="0"/>
              <a:t> H, </a:t>
            </a:r>
            <a:r>
              <a:rPr lang="it-IT" sz="1200" dirty="0" err="1"/>
              <a:t>Brun</a:t>
            </a:r>
            <a:r>
              <a:rPr lang="it-IT" sz="1200" dirty="0"/>
              <a:t> C, </a:t>
            </a:r>
            <a:r>
              <a:rPr lang="it-IT" sz="1200" dirty="0" err="1"/>
              <a:t>Shanker</a:t>
            </a:r>
            <a:r>
              <a:rPr lang="it-IT" sz="1200" dirty="0"/>
              <a:t> K, Grant SGN, </a:t>
            </a:r>
            <a:r>
              <a:rPr lang="it-IT" sz="1200" dirty="0" err="1"/>
              <a:t>Sander</a:t>
            </a:r>
            <a:r>
              <a:rPr lang="it-IT" sz="1200" dirty="0"/>
              <a:t> C, </a:t>
            </a:r>
            <a:r>
              <a:rPr lang="it-IT" sz="1200" dirty="0" err="1"/>
              <a:t>Bork</a:t>
            </a:r>
            <a:r>
              <a:rPr lang="it-IT" sz="1200" dirty="0"/>
              <a:t> </a:t>
            </a:r>
            <a:r>
              <a:rPr lang="it-IT" sz="1200" dirty="0" err="1"/>
              <a:t>P</a:t>
            </a:r>
            <a:r>
              <a:rPr lang="it-IT" sz="1200" dirty="0"/>
              <a:t>, </a:t>
            </a:r>
            <a:r>
              <a:rPr lang="it-IT" sz="1200" dirty="0" err="1"/>
              <a:t>Zhu</a:t>
            </a:r>
            <a:r>
              <a:rPr lang="it-IT" sz="1200" dirty="0"/>
              <a:t> </a:t>
            </a:r>
            <a:r>
              <a:rPr lang="it-IT" sz="1200" dirty="0" err="1"/>
              <a:t>W</a:t>
            </a:r>
            <a:r>
              <a:rPr lang="it-IT" sz="1200" dirty="0"/>
              <a:t>, </a:t>
            </a:r>
            <a:r>
              <a:rPr lang="it-IT" sz="1200" dirty="0" err="1"/>
              <a:t>Pandey</a:t>
            </a:r>
            <a:r>
              <a:rPr lang="it-IT" sz="1200" dirty="0"/>
              <a:t> A, </a:t>
            </a:r>
            <a:r>
              <a:rPr lang="it-IT" sz="1200" dirty="0" err="1"/>
              <a:t>Brazma</a:t>
            </a:r>
            <a:r>
              <a:rPr lang="it-IT" sz="1200" dirty="0"/>
              <a:t> A, Jacq B, </a:t>
            </a:r>
            <a:r>
              <a:rPr lang="it-IT" sz="1200" dirty="0" err="1"/>
              <a:t>Vidal</a:t>
            </a:r>
            <a:r>
              <a:rPr lang="it-IT" sz="1200" dirty="0"/>
              <a:t> M, </a:t>
            </a:r>
            <a:r>
              <a:rPr lang="it-IT" sz="1200" dirty="0" err="1"/>
              <a:t>Sherman</a:t>
            </a:r>
            <a:r>
              <a:rPr lang="it-IT" sz="1200" dirty="0"/>
              <a:t> D, </a:t>
            </a:r>
            <a:r>
              <a:rPr lang="it-IT" sz="1200" dirty="0" err="1"/>
              <a:t>Legrain</a:t>
            </a:r>
            <a:r>
              <a:rPr lang="it-IT" sz="1200" dirty="0"/>
              <a:t> </a:t>
            </a:r>
            <a:r>
              <a:rPr lang="it-IT" sz="1200" dirty="0" err="1"/>
              <a:t>P</a:t>
            </a:r>
            <a:r>
              <a:rPr lang="it-IT" sz="1200" dirty="0"/>
              <a:t>, Cesareni G, </a:t>
            </a:r>
            <a:r>
              <a:rPr lang="it-IT" sz="1200" dirty="0" err="1"/>
              <a:t>Xenarios</a:t>
            </a:r>
            <a:r>
              <a:rPr lang="it-IT" sz="1200" dirty="0"/>
              <a:t> I, </a:t>
            </a:r>
            <a:r>
              <a:rPr lang="it-IT" sz="1200" dirty="0" err="1"/>
              <a:t>Eisenberg</a:t>
            </a:r>
            <a:r>
              <a:rPr lang="it-IT" sz="1200" dirty="0"/>
              <a:t> D, </a:t>
            </a:r>
            <a:r>
              <a:rPr lang="it-IT" sz="1200" dirty="0" err="1"/>
              <a:t>Steipe</a:t>
            </a:r>
            <a:r>
              <a:rPr lang="it-IT" sz="1200" dirty="0"/>
              <a:t> B, </a:t>
            </a:r>
            <a:r>
              <a:rPr lang="it-IT" sz="1200" dirty="0" err="1"/>
              <a:t>Hogue</a:t>
            </a:r>
            <a:r>
              <a:rPr lang="it-IT" sz="1200" dirty="0"/>
              <a:t> C, </a:t>
            </a:r>
            <a:r>
              <a:rPr lang="it-IT" sz="1200" dirty="0" err="1"/>
              <a:t>Apweiler</a:t>
            </a:r>
            <a:r>
              <a:rPr lang="it-IT" sz="1200" dirty="0"/>
              <a:t> </a:t>
            </a:r>
            <a:r>
              <a:rPr lang="it-IT" sz="1200" dirty="0" err="1"/>
              <a:t>R</a:t>
            </a:r>
            <a:r>
              <a:rPr lang="it-IT" sz="1200" dirty="0"/>
              <a:t> (2004) The HUPO </a:t>
            </a:r>
            <a:r>
              <a:rPr lang="it-IT" sz="1200" dirty="0" err="1"/>
              <a:t>PSI’s</a:t>
            </a:r>
            <a:r>
              <a:rPr lang="it-IT" sz="1200" dirty="0"/>
              <a:t> </a:t>
            </a:r>
            <a:r>
              <a:rPr lang="it-IT" sz="1200" dirty="0" err="1"/>
              <a:t>molecular</a:t>
            </a:r>
            <a:r>
              <a:rPr lang="it-IT" sz="1200" dirty="0"/>
              <a:t> </a:t>
            </a:r>
            <a:r>
              <a:rPr lang="it-IT" sz="1200" dirty="0" err="1"/>
              <a:t>interaction</a:t>
            </a:r>
            <a:r>
              <a:rPr lang="it-IT" sz="1200" dirty="0"/>
              <a:t> format--a community standard for the </a:t>
            </a:r>
            <a:r>
              <a:rPr lang="it-IT" sz="1200" dirty="0" err="1"/>
              <a:t>representation</a:t>
            </a:r>
            <a:r>
              <a:rPr lang="it-IT" sz="1200" dirty="0"/>
              <a:t> of </a:t>
            </a:r>
            <a:r>
              <a:rPr lang="it-IT" sz="1200" dirty="0" err="1"/>
              <a:t>protein</a:t>
            </a:r>
            <a:r>
              <a:rPr lang="it-IT" sz="1200" dirty="0"/>
              <a:t> </a:t>
            </a:r>
            <a:r>
              <a:rPr lang="it-IT" sz="1200" dirty="0" err="1"/>
              <a:t>interaction</a:t>
            </a:r>
            <a:r>
              <a:rPr lang="it-IT" sz="1200" dirty="0"/>
              <a:t> data. </a:t>
            </a:r>
            <a:r>
              <a:rPr lang="it-IT" sz="1200" dirty="0" err="1"/>
              <a:t>Nat</a:t>
            </a:r>
            <a:r>
              <a:rPr lang="it-IT" sz="1200" dirty="0"/>
              <a:t> </a:t>
            </a:r>
            <a:r>
              <a:rPr lang="it-IT" sz="1200" dirty="0" err="1"/>
              <a:t>Biotechnol</a:t>
            </a:r>
            <a:r>
              <a:rPr lang="it-IT" sz="1200" dirty="0"/>
              <a:t> 22:177–83. </a:t>
            </a:r>
            <a:r>
              <a:rPr lang="it-IT" sz="1200" dirty="0" err="1"/>
              <a:t>doi</a:t>
            </a:r>
            <a:r>
              <a:rPr lang="it-IT" sz="1200" dirty="0"/>
              <a:t>: 10.1038/nbt926</a:t>
            </a:r>
          </a:p>
          <a:p>
            <a:pPr marL="171450" indent="-171450">
              <a:buFont typeface="Arial"/>
              <a:buChar char="•"/>
            </a:pPr>
            <a:r>
              <a:rPr lang="it-IT" sz="1200" dirty="0" err="1" smtClean="0"/>
              <a:t>Orchard</a:t>
            </a:r>
            <a:r>
              <a:rPr lang="it-IT" sz="1200" dirty="0" smtClean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Kerrien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Abbani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Aranda</a:t>
            </a:r>
            <a:r>
              <a:rPr lang="it-IT" sz="1200" dirty="0"/>
              <a:t> B, </a:t>
            </a:r>
            <a:r>
              <a:rPr lang="it-IT" sz="1200" dirty="0" err="1"/>
              <a:t>Bhate</a:t>
            </a:r>
            <a:r>
              <a:rPr lang="it-IT" sz="1200" dirty="0"/>
              <a:t> </a:t>
            </a:r>
            <a:r>
              <a:rPr lang="it-IT" sz="1200" dirty="0" err="1"/>
              <a:t>J</a:t>
            </a:r>
            <a:r>
              <a:rPr lang="it-IT" sz="1200" dirty="0"/>
              <a:t>, </a:t>
            </a:r>
            <a:r>
              <a:rPr lang="it-IT" sz="1200" dirty="0" err="1"/>
              <a:t>Bidwell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Bridge A, Briganti L, </a:t>
            </a:r>
            <a:r>
              <a:rPr lang="it-IT" sz="1200" dirty="0" err="1"/>
              <a:t>Brinkman</a:t>
            </a:r>
            <a:r>
              <a:rPr lang="it-IT" sz="1200" dirty="0"/>
              <a:t> FSL, </a:t>
            </a:r>
            <a:r>
              <a:rPr lang="it-IT" sz="1200" dirty="0" err="1"/>
              <a:t>Brinkman</a:t>
            </a:r>
            <a:r>
              <a:rPr lang="it-IT" sz="1200" dirty="0"/>
              <a:t> </a:t>
            </a:r>
            <a:r>
              <a:rPr lang="it-IT" sz="1200" dirty="0" err="1"/>
              <a:t>F</a:t>
            </a:r>
            <a:r>
              <a:rPr lang="it-IT" sz="1200" dirty="0"/>
              <a:t>, Cesareni G, </a:t>
            </a:r>
            <a:r>
              <a:rPr lang="it-IT" sz="1200" dirty="0" err="1"/>
              <a:t>Chatr-aryamontri</a:t>
            </a:r>
            <a:r>
              <a:rPr lang="it-IT" sz="1200" dirty="0"/>
              <a:t> A, </a:t>
            </a:r>
            <a:r>
              <a:rPr lang="it-IT" sz="1200" dirty="0" err="1"/>
              <a:t>Chautard</a:t>
            </a:r>
            <a:r>
              <a:rPr lang="it-IT" sz="1200" dirty="0"/>
              <a:t> E, Chen C, </a:t>
            </a:r>
            <a:r>
              <a:rPr lang="it-IT" sz="1200" dirty="0" err="1"/>
              <a:t>Dumousseau</a:t>
            </a:r>
            <a:r>
              <a:rPr lang="it-IT" sz="1200" dirty="0"/>
              <a:t> M, </a:t>
            </a:r>
            <a:r>
              <a:rPr lang="it-IT" sz="1200" dirty="0" err="1"/>
              <a:t>Goll</a:t>
            </a:r>
            <a:r>
              <a:rPr lang="it-IT" sz="1200" dirty="0"/>
              <a:t> </a:t>
            </a:r>
            <a:r>
              <a:rPr lang="it-IT" sz="1200" dirty="0" err="1"/>
              <a:t>J</a:t>
            </a:r>
            <a:r>
              <a:rPr lang="it-IT" sz="1200" dirty="0"/>
              <a:t>, Hancock REW, Hancock </a:t>
            </a:r>
            <a:r>
              <a:rPr lang="it-IT" sz="1200" dirty="0" err="1"/>
              <a:t>R</a:t>
            </a:r>
            <a:r>
              <a:rPr lang="it-IT" sz="1200" dirty="0"/>
              <a:t>, </a:t>
            </a:r>
            <a:r>
              <a:rPr lang="it-IT" sz="1200" dirty="0" err="1"/>
              <a:t>Hannick</a:t>
            </a:r>
            <a:r>
              <a:rPr lang="it-IT" sz="1200" dirty="0"/>
              <a:t> LI, </a:t>
            </a:r>
            <a:r>
              <a:rPr lang="it-IT" sz="1200" dirty="0" err="1"/>
              <a:t>Jurisica</a:t>
            </a:r>
            <a:r>
              <a:rPr lang="it-IT" sz="1200" dirty="0"/>
              <a:t> I, </a:t>
            </a:r>
            <a:r>
              <a:rPr lang="it-IT" sz="1200" dirty="0" err="1"/>
              <a:t>Khadake</a:t>
            </a:r>
            <a:r>
              <a:rPr lang="it-IT" sz="1200" dirty="0"/>
              <a:t> </a:t>
            </a:r>
            <a:r>
              <a:rPr lang="it-IT" sz="1200" dirty="0" err="1"/>
              <a:t>J</a:t>
            </a:r>
            <a:r>
              <a:rPr lang="it-IT" sz="1200" dirty="0"/>
              <a:t>, Lynn DJ, </a:t>
            </a:r>
            <a:r>
              <a:rPr lang="it-IT" sz="1200" dirty="0" err="1"/>
              <a:t>Mahadevan</a:t>
            </a:r>
            <a:r>
              <a:rPr lang="it-IT" sz="1200" dirty="0"/>
              <a:t> U, Perfetto L, </a:t>
            </a:r>
            <a:r>
              <a:rPr lang="it-IT" sz="1200" dirty="0" err="1"/>
              <a:t>Raghunath</a:t>
            </a:r>
            <a:r>
              <a:rPr lang="it-IT" sz="1200" dirty="0"/>
              <a:t> A, </a:t>
            </a:r>
            <a:r>
              <a:rPr lang="it-IT" sz="1200" dirty="0" err="1"/>
              <a:t>Ricard-Blum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Roechert</a:t>
            </a:r>
            <a:r>
              <a:rPr lang="it-IT" sz="1200" dirty="0"/>
              <a:t> B, </a:t>
            </a:r>
            <a:r>
              <a:rPr lang="it-IT" sz="1200" dirty="0" err="1"/>
              <a:t>Salwinski</a:t>
            </a:r>
            <a:r>
              <a:rPr lang="it-IT" sz="1200" dirty="0"/>
              <a:t> L, </a:t>
            </a:r>
            <a:r>
              <a:rPr lang="it-IT" sz="1200" dirty="0" err="1"/>
              <a:t>Stümpflen</a:t>
            </a:r>
            <a:r>
              <a:rPr lang="it-IT" sz="1200" dirty="0"/>
              <a:t> V, </a:t>
            </a:r>
            <a:r>
              <a:rPr lang="it-IT" sz="1200" dirty="0" err="1"/>
              <a:t>Tyers</a:t>
            </a:r>
            <a:r>
              <a:rPr lang="it-IT" sz="1200" dirty="0"/>
              <a:t> M, </a:t>
            </a:r>
            <a:r>
              <a:rPr lang="it-IT" sz="1200" dirty="0" err="1"/>
              <a:t>Uetz</a:t>
            </a:r>
            <a:r>
              <a:rPr lang="it-IT" sz="1200" dirty="0"/>
              <a:t> </a:t>
            </a:r>
            <a:r>
              <a:rPr lang="it-IT" sz="1200" dirty="0" err="1"/>
              <a:t>P</a:t>
            </a:r>
            <a:r>
              <a:rPr lang="it-IT" sz="1200" dirty="0"/>
              <a:t>, </a:t>
            </a:r>
            <a:r>
              <a:rPr lang="it-IT" sz="1200" dirty="0" err="1"/>
              <a:t>Xenarios</a:t>
            </a:r>
            <a:r>
              <a:rPr lang="it-IT" sz="1200" dirty="0"/>
              <a:t> I, </a:t>
            </a:r>
            <a:r>
              <a:rPr lang="it-IT" sz="1200" dirty="0" err="1"/>
              <a:t>Hermjakob</a:t>
            </a:r>
            <a:r>
              <a:rPr lang="it-IT" sz="1200" dirty="0"/>
              <a:t> H (2012) </a:t>
            </a:r>
            <a:r>
              <a:rPr lang="it-IT" sz="1200" dirty="0" err="1"/>
              <a:t>Protein</a:t>
            </a:r>
            <a:r>
              <a:rPr lang="it-IT" sz="1200" dirty="0"/>
              <a:t> </a:t>
            </a:r>
            <a:r>
              <a:rPr lang="it-IT" sz="1200" dirty="0" err="1"/>
              <a:t>interaction</a:t>
            </a:r>
            <a:r>
              <a:rPr lang="it-IT" sz="1200" dirty="0"/>
              <a:t> data </a:t>
            </a:r>
            <a:r>
              <a:rPr lang="it-IT" sz="1200" dirty="0" err="1"/>
              <a:t>curation</a:t>
            </a:r>
            <a:r>
              <a:rPr lang="it-IT" sz="1200" dirty="0"/>
              <a:t>: the International </a:t>
            </a:r>
            <a:r>
              <a:rPr lang="it-IT" sz="1200" dirty="0" err="1"/>
              <a:t>Molecular</a:t>
            </a:r>
            <a:r>
              <a:rPr lang="it-IT" sz="1200" dirty="0"/>
              <a:t> Exchange (</a:t>
            </a:r>
            <a:r>
              <a:rPr lang="it-IT" sz="1200" dirty="0" err="1"/>
              <a:t>IMEx</a:t>
            </a:r>
            <a:r>
              <a:rPr lang="it-IT" sz="1200" dirty="0"/>
              <a:t>) </a:t>
            </a:r>
            <a:r>
              <a:rPr lang="it-IT" sz="1200" dirty="0" err="1"/>
              <a:t>consortium</a:t>
            </a:r>
            <a:r>
              <a:rPr lang="it-IT" sz="1200" dirty="0"/>
              <a:t>. </a:t>
            </a:r>
            <a:r>
              <a:rPr lang="it-IT" sz="1200" dirty="0" err="1"/>
              <a:t>Nat</a:t>
            </a:r>
            <a:r>
              <a:rPr lang="it-IT" sz="1200" dirty="0"/>
              <a:t> </a:t>
            </a:r>
            <a:r>
              <a:rPr lang="it-IT" sz="1200" dirty="0" err="1"/>
              <a:t>Methods</a:t>
            </a:r>
            <a:r>
              <a:rPr lang="it-IT" sz="1200" dirty="0"/>
              <a:t> 9:345–50. </a:t>
            </a:r>
            <a:r>
              <a:rPr lang="it-IT" sz="1200" dirty="0" err="1"/>
              <a:t>doi</a:t>
            </a:r>
            <a:r>
              <a:rPr lang="it-IT" sz="1200" dirty="0"/>
              <a:t>: 10.1038/nmeth.</a:t>
            </a:r>
            <a:r>
              <a:rPr lang="it-IT" sz="1200" dirty="0" smtClean="0"/>
              <a:t>1931</a:t>
            </a:r>
          </a:p>
          <a:p>
            <a:pPr marL="171450" indent="-171450">
              <a:buFont typeface="Arial"/>
              <a:buChar char="•"/>
            </a:pPr>
            <a:r>
              <a:rPr lang="it-IT" sz="1200" dirty="0"/>
              <a:t>The Universal </a:t>
            </a:r>
            <a:r>
              <a:rPr lang="it-IT" sz="1200" dirty="0" err="1"/>
              <a:t>Protein</a:t>
            </a:r>
            <a:r>
              <a:rPr lang="it-IT" sz="1200" dirty="0"/>
              <a:t> Resource (</a:t>
            </a:r>
            <a:r>
              <a:rPr lang="it-IT" sz="1200" dirty="0" err="1"/>
              <a:t>UniProt</a:t>
            </a:r>
            <a:r>
              <a:rPr lang="it-IT" sz="1200" dirty="0"/>
              <a:t>) 2009. </a:t>
            </a:r>
            <a:r>
              <a:rPr lang="it-IT" sz="1200" dirty="0" err="1"/>
              <a:t>Nucleic</a:t>
            </a:r>
            <a:r>
              <a:rPr lang="it-IT" sz="1200" dirty="0"/>
              <a:t> </a:t>
            </a:r>
            <a:r>
              <a:rPr lang="it-IT" sz="1200" dirty="0" err="1"/>
              <a:t>Acids</a:t>
            </a:r>
            <a:r>
              <a:rPr lang="it-IT" sz="1200" dirty="0"/>
              <a:t> Res 37:D169–74. </a:t>
            </a:r>
            <a:r>
              <a:rPr lang="it-IT" sz="1200" dirty="0" err="1"/>
              <a:t>doi</a:t>
            </a:r>
            <a:r>
              <a:rPr lang="it-IT" sz="1200" dirty="0"/>
              <a:t>: 10.1093/</a:t>
            </a:r>
            <a:r>
              <a:rPr lang="it-IT" sz="1200" dirty="0" err="1"/>
              <a:t>nar</a:t>
            </a:r>
            <a:r>
              <a:rPr lang="it-IT" sz="1200" dirty="0"/>
              <a:t>/</a:t>
            </a:r>
            <a:r>
              <a:rPr lang="it-IT" sz="1200" dirty="0" smtClean="0"/>
              <a:t>gkn664 </a:t>
            </a:r>
          </a:p>
          <a:p>
            <a:pPr marL="171450" indent="-171450">
              <a:buFont typeface="Arial"/>
              <a:buChar char="•"/>
            </a:pPr>
            <a:r>
              <a:rPr lang="it-IT" sz="1200" dirty="0" err="1" smtClean="0"/>
              <a:t>Kerrien</a:t>
            </a:r>
            <a:r>
              <a:rPr lang="it-IT" sz="1200" dirty="0" smtClean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Orchard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Montecchi-Palazzi L, </a:t>
            </a:r>
            <a:r>
              <a:rPr lang="it-IT" sz="1200" dirty="0" err="1"/>
              <a:t>Aranda</a:t>
            </a:r>
            <a:r>
              <a:rPr lang="it-IT" sz="1200" dirty="0"/>
              <a:t> B, Quinn AF, </a:t>
            </a:r>
            <a:r>
              <a:rPr lang="it-IT" sz="1200" dirty="0" err="1"/>
              <a:t>Vinod</a:t>
            </a:r>
            <a:r>
              <a:rPr lang="it-IT" sz="1200" dirty="0"/>
              <a:t> </a:t>
            </a:r>
            <a:r>
              <a:rPr lang="it-IT" sz="1200" dirty="0" err="1"/>
              <a:t>N</a:t>
            </a:r>
            <a:r>
              <a:rPr lang="it-IT" sz="1200" dirty="0"/>
              <a:t>, </a:t>
            </a:r>
            <a:r>
              <a:rPr lang="it-IT" sz="1200" dirty="0" err="1"/>
              <a:t>Bader</a:t>
            </a:r>
            <a:r>
              <a:rPr lang="it-IT" sz="1200" dirty="0"/>
              <a:t> GD, </a:t>
            </a:r>
            <a:r>
              <a:rPr lang="it-IT" sz="1200" dirty="0" err="1"/>
              <a:t>Xenarios</a:t>
            </a:r>
            <a:r>
              <a:rPr lang="it-IT" sz="1200" dirty="0"/>
              <a:t> I, Wojcik </a:t>
            </a:r>
            <a:r>
              <a:rPr lang="it-IT" sz="1200" dirty="0" err="1"/>
              <a:t>J</a:t>
            </a:r>
            <a:r>
              <a:rPr lang="it-IT" sz="1200" dirty="0"/>
              <a:t>, </a:t>
            </a:r>
            <a:r>
              <a:rPr lang="it-IT" sz="1200" dirty="0" err="1"/>
              <a:t>Sherman</a:t>
            </a:r>
            <a:r>
              <a:rPr lang="it-IT" sz="1200" dirty="0"/>
              <a:t> D, </a:t>
            </a:r>
            <a:r>
              <a:rPr lang="it-IT" sz="1200" dirty="0" err="1"/>
              <a:t>Tyers</a:t>
            </a:r>
            <a:endParaRPr lang="it-IT" sz="1200" dirty="0"/>
          </a:p>
          <a:p>
            <a:r>
              <a:rPr lang="it-IT" sz="1200" dirty="0"/>
              <a:t> </a:t>
            </a:r>
            <a:r>
              <a:rPr lang="it-IT" sz="1200" dirty="0" smtClean="0"/>
              <a:t>    M</a:t>
            </a:r>
            <a:r>
              <a:rPr lang="it-IT" sz="1200" dirty="0"/>
              <a:t>, Salama JJ, Moore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Ceol</a:t>
            </a:r>
            <a:r>
              <a:rPr lang="it-IT" sz="1200" dirty="0"/>
              <a:t> A, </a:t>
            </a:r>
            <a:r>
              <a:rPr lang="it-IT" sz="1200" dirty="0" err="1"/>
              <a:t>Chatr-Aryamontri</a:t>
            </a:r>
            <a:r>
              <a:rPr lang="it-IT" sz="1200" dirty="0"/>
              <a:t> A, </a:t>
            </a:r>
            <a:r>
              <a:rPr lang="it-IT" sz="1200" dirty="0" err="1"/>
              <a:t>Oesterheld</a:t>
            </a:r>
            <a:r>
              <a:rPr lang="it-IT" sz="1200" dirty="0"/>
              <a:t> M, </a:t>
            </a:r>
            <a:r>
              <a:rPr lang="it-IT" sz="1200" dirty="0" err="1"/>
              <a:t>Stümpflen</a:t>
            </a:r>
            <a:r>
              <a:rPr lang="it-IT" sz="1200" dirty="0"/>
              <a:t> V, </a:t>
            </a:r>
            <a:r>
              <a:rPr lang="it-IT" sz="1200" dirty="0" err="1"/>
              <a:t>Salwinski</a:t>
            </a:r>
            <a:r>
              <a:rPr lang="it-IT" sz="1200" dirty="0"/>
              <a:t> L, </a:t>
            </a:r>
            <a:r>
              <a:rPr lang="it-IT" sz="1200" dirty="0" err="1"/>
              <a:t>Nerothin</a:t>
            </a:r>
            <a:r>
              <a:rPr lang="it-IT" sz="1200" dirty="0"/>
              <a:t> </a:t>
            </a:r>
            <a:r>
              <a:rPr lang="it-IT" sz="1200" dirty="0" err="1"/>
              <a:t>J</a:t>
            </a:r>
            <a:r>
              <a:rPr lang="it-IT" sz="1200" dirty="0"/>
              <a:t>, Cerami E, </a:t>
            </a:r>
            <a:r>
              <a:rPr lang="it-IT" sz="1200" dirty="0" err="1"/>
              <a:t>Cusick</a:t>
            </a:r>
            <a:r>
              <a:rPr lang="it-IT" sz="1200" dirty="0"/>
              <a:t> </a:t>
            </a:r>
          </a:p>
          <a:p>
            <a:r>
              <a:rPr lang="it-IT" sz="1200" dirty="0" smtClean="0"/>
              <a:t>     ME</a:t>
            </a:r>
            <a:r>
              <a:rPr lang="it-IT" sz="1200" dirty="0"/>
              <a:t>, </a:t>
            </a:r>
            <a:r>
              <a:rPr lang="it-IT" sz="1200" dirty="0" err="1"/>
              <a:t>Vidal</a:t>
            </a:r>
            <a:r>
              <a:rPr lang="it-IT" sz="1200" dirty="0"/>
              <a:t> M, </a:t>
            </a:r>
            <a:r>
              <a:rPr lang="it-IT" sz="1200" dirty="0" err="1"/>
              <a:t>Gilson</a:t>
            </a:r>
            <a:r>
              <a:rPr lang="it-IT" sz="1200" dirty="0"/>
              <a:t> M, Armstrong </a:t>
            </a:r>
            <a:r>
              <a:rPr lang="it-IT" sz="1200" dirty="0" err="1"/>
              <a:t>J</a:t>
            </a:r>
            <a:r>
              <a:rPr lang="it-IT" sz="1200" dirty="0"/>
              <a:t>, </a:t>
            </a:r>
            <a:r>
              <a:rPr lang="it-IT" sz="1200" dirty="0" err="1"/>
              <a:t>Woollard</a:t>
            </a:r>
            <a:r>
              <a:rPr lang="it-IT" sz="1200" dirty="0"/>
              <a:t> </a:t>
            </a:r>
            <a:r>
              <a:rPr lang="it-IT" sz="1200" dirty="0" err="1"/>
              <a:t>P</a:t>
            </a:r>
            <a:r>
              <a:rPr lang="it-IT" sz="1200" dirty="0"/>
              <a:t>, </a:t>
            </a:r>
            <a:r>
              <a:rPr lang="it-IT" sz="1200" dirty="0" err="1"/>
              <a:t>Hogue</a:t>
            </a:r>
            <a:r>
              <a:rPr lang="it-IT" sz="1200" dirty="0"/>
              <a:t> C, </a:t>
            </a:r>
            <a:r>
              <a:rPr lang="it-IT" sz="1200" dirty="0" err="1"/>
              <a:t>Eisenberg</a:t>
            </a:r>
            <a:r>
              <a:rPr lang="it-IT" sz="1200" dirty="0"/>
              <a:t> D, Cesareni G, </a:t>
            </a:r>
            <a:r>
              <a:rPr lang="it-IT" sz="1200" dirty="0" err="1"/>
              <a:t>Apweiler</a:t>
            </a:r>
            <a:r>
              <a:rPr lang="it-IT" sz="1200" dirty="0"/>
              <a:t> </a:t>
            </a:r>
            <a:r>
              <a:rPr lang="it-IT" sz="1200" dirty="0" err="1"/>
              <a:t>R</a:t>
            </a:r>
            <a:r>
              <a:rPr lang="it-IT" sz="1200" dirty="0"/>
              <a:t>, </a:t>
            </a:r>
            <a:r>
              <a:rPr lang="it-IT" sz="1200" dirty="0" err="1"/>
              <a:t>Hermjakob</a:t>
            </a:r>
            <a:r>
              <a:rPr lang="it-IT" sz="1200" dirty="0"/>
              <a:t> H (2007) </a:t>
            </a:r>
            <a:r>
              <a:rPr lang="it-IT" sz="1200" dirty="0" err="1" smtClean="0"/>
              <a:t>Broadening</a:t>
            </a:r>
            <a:r>
              <a:rPr lang="it-IT" sz="1200" dirty="0" smtClean="0"/>
              <a:t> </a:t>
            </a:r>
            <a:r>
              <a:rPr lang="it-IT" sz="1200" dirty="0"/>
              <a:t>the </a:t>
            </a:r>
            <a:r>
              <a:rPr lang="it-IT" sz="1200" dirty="0" err="1"/>
              <a:t>horizon</a:t>
            </a:r>
            <a:r>
              <a:rPr lang="it-IT" sz="1200" dirty="0"/>
              <a:t>-</a:t>
            </a:r>
            <a:r>
              <a:rPr lang="it-IT" sz="1200" dirty="0" smtClean="0"/>
              <a:t>-       </a:t>
            </a:r>
            <a:r>
              <a:rPr lang="it-IT" sz="1200" dirty="0" err="1" smtClean="0"/>
              <a:t>level</a:t>
            </a:r>
            <a:r>
              <a:rPr lang="it-IT" sz="1200" dirty="0" smtClean="0"/>
              <a:t> </a:t>
            </a:r>
            <a:r>
              <a:rPr lang="it-IT" sz="1200" dirty="0"/>
              <a:t>2.5 of the HUPO-PSI format for </a:t>
            </a:r>
            <a:r>
              <a:rPr lang="it-IT" sz="1200" dirty="0" err="1"/>
              <a:t>molecular</a:t>
            </a:r>
            <a:r>
              <a:rPr lang="it-IT" sz="1200" dirty="0"/>
              <a:t> </a:t>
            </a:r>
            <a:r>
              <a:rPr lang="it-IT" sz="1200" dirty="0" err="1"/>
              <a:t>interactions</a:t>
            </a:r>
            <a:r>
              <a:rPr lang="it-IT" sz="1200" dirty="0"/>
              <a:t>. BMC </a:t>
            </a:r>
            <a:r>
              <a:rPr lang="it-IT" sz="1200" dirty="0" err="1"/>
              <a:t>Biol</a:t>
            </a:r>
            <a:r>
              <a:rPr lang="it-IT" sz="1200" dirty="0"/>
              <a:t> 5:44. </a:t>
            </a:r>
            <a:r>
              <a:rPr lang="it-IT" sz="1200" dirty="0" err="1"/>
              <a:t>doi</a:t>
            </a:r>
            <a:r>
              <a:rPr lang="it-IT" sz="1200" dirty="0"/>
              <a:t>: 10.1186/1741-</a:t>
            </a:r>
            <a:r>
              <a:rPr lang="it-IT" sz="1200" dirty="0" smtClean="0"/>
              <a:t>7007</a:t>
            </a:r>
            <a:r>
              <a:rPr lang="it-IT" sz="1200" dirty="0"/>
              <a:t>-5-</a:t>
            </a:r>
            <a:r>
              <a:rPr lang="it-IT" sz="1200" dirty="0" smtClean="0"/>
              <a:t>44</a:t>
            </a:r>
            <a:endParaRPr lang="it-IT" sz="1200" dirty="0"/>
          </a:p>
          <a:p>
            <a:pPr marL="171450" indent="-171450">
              <a:buFont typeface="Arial"/>
              <a:buChar char="•"/>
            </a:pPr>
            <a:r>
              <a:rPr lang="it-IT" sz="1200" dirty="0" err="1"/>
              <a:t>Aranda</a:t>
            </a:r>
            <a:r>
              <a:rPr lang="it-IT" sz="1200" dirty="0"/>
              <a:t> B, </a:t>
            </a:r>
            <a:r>
              <a:rPr lang="it-IT" sz="1200" dirty="0" err="1"/>
              <a:t>Blankenburg</a:t>
            </a:r>
            <a:r>
              <a:rPr lang="it-IT" sz="1200" dirty="0"/>
              <a:t> H, </a:t>
            </a:r>
            <a:r>
              <a:rPr lang="it-IT" sz="1200" dirty="0" err="1"/>
              <a:t>Kerrien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Brinkman</a:t>
            </a:r>
            <a:r>
              <a:rPr lang="it-IT" sz="1200" dirty="0"/>
              <a:t> FSL, </a:t>
            </a:r>
            <a:r>
              <a:rPr lang="it-IT" sz="1200" dirty="0" err="1"/>
              <a:t>Ceol</a:t>
            </a:r>
            <a:r>
              <a:rPr lang="it-IT" sz="1200" dirty="0"/>
              <a:t> A, </a:t>
            </a:r>
            <a:r>
              <a:rPr lang="it-IT" sz="1200" dirty="0" err="1"/>
              <a:t>Chautard</a:t>
            </a:r>
            <a:r>
              <a:rPr lang="it-IT" sz="1200" dirty="0"/>
              <a:t> E, Dana JM, De Las </a:t>
            </a:r>
            <a:r>
              <a:rPr lang="it-IT" sz="1200" dirty="0" err="1"/>
              <a:t>Rivas</a:t>
            </a:r>
            <a:r>
              <a:rPr lang="it-IT" sz="1200" dirty="0"/>
              <a:t> </a:t>
            </a:r>
            <a:r>
              <a:rPr lang="it-IT" sz="1200" dirty="0" err="1"/>
              <a:t>J</a:t>
            </a:r>
            <a:r>
              <a:rPr lang="it-IT" sz="1200" dirty="0"/>
              <a:t>, </a:t>
            </a:r>
            <a:r>
              <a:rPr lang="it-IT" sz="1200" dirty="0" err="1"/>
              <a:t>Dumousseau</a:t>
            </a:r>
            <a:r>
              <a:rPr lang="it-IT" sz="1200" dirty="0"/>
              <a:t> M, </a:t>
            </a:r>
            <a:r>
              <a:rPr lang="it-IT" sz="1200" dirty="0" err="1"/>
              <a:t>Galeota</a:t>
            </a:r>
            <a:r>
              <a:rPr lang="it-IT" sz="1200" dirty="0"/>
              <a:t> E, </a:t>
            </a:r>
            <a:r>
              <a:rPr lang="it-IT" sz="1200" dirty="0" err="1"/>
              <a:t>Gaulton</a:t>
            </a:r>
            <a:r>
              <a:rPr lang="it-IT" sz="1200" dirty="0"/>
              <a:t> A, </a:t>
            </a:r>
            <a:r>
              <a:rPr lang="it-IT" sz="1200" dirty="0" err="1"/>
              <a:t>Goll</a:t>
            </a:r>
            <a:r>
              <a:rPr lang="it-IT" sz="1200" dirty="0"/>
              <a:t> </a:t>
            </a:r>
            <a:r>
              <a:rPr lang="it-IT" sz="1200" dirty="0" err="1"/>
              <a:t>J</a:t>
            </a:r>
            <a:r>
              <a:rPr lang="it-IT" sz="1200" dirty="0"/>
              <a:t>, Hancock REW, </a:t>
            </a:r>
            <a:r>
              <a:rPr lang="it-IT" sz="1200" dirty="0" err="1"/>
              <a:t>Isserlin</a:t>
            </a:r>
            <a:r>
              <a:rPr lang="it-IT" sz="1200" dirty="0"/>
              <a:t> </a:t>
            </a:r>
            <a:r>
              <a:rPr lang="it-IT" sz="1200" dirty="0" err="1"/>
              <a:t>R</a:t>
            </a:r>
            <a:r>
              <a:rPr lang="it-IT" sz="1200" dirty="0"/>
              <a:t>, Jimenez RC, </a:t>
            </a:r>
            <a:r>
              <a:rPr lang="it-IT" sz="1200" dirty="0" err="1"/>
              <a:t>Kerssemakers</a:t>
            </a:r>
            <a:r>
              <a:rPr lang="it-IT" sz="1200" dirty="0"/>
              <a:t> </a:t>
            </a:r>
            <a:r>
              <a:rPr lang="it-IT" sz="1200" dirty="0" err="1"/>
              <a:t>J</a:t>
            </a:r>
            <a:r>
              <a:rPr lang="it-IT" sz="1200" dirty="0"/>
              <a:t>, </a:t>
            </a:r>
            <a:r>
              <a:rPr lang="it-IT" sz="1200" dirty="0" err="1"/>
              <a:t>Khadake</a:t>
            </a:r>
            <a:r>
              <a:rPr lang="it-IT" sz="1200" dirty="0"/>
              <a:t> </a:t>
            </a:r>
            <a:r>
              <a:rPr lang="it-IT" sz="1200" dirty="0" err="1"/>
              <a:t>J</a:t>
            </a:r>
            <a:r>
              <a:rPr lang="it-IT" sz="1200" dirty="0"/>
              <a:t>, Lynn DJ, </a:t>
            </a:r>
            <a:r>
              <a:rPr lang="it-IT" sz="1200" dirty="0" err="1"/>
              <a:t>Michaut</a:t>
            </a:r>
            <a:r>
              <a:rPr lang="it-IT" sz="1200" dirty="0"/>
              <a:t> M, </a:t>
            </a:r>
            <a:r>
              <a:rPr lang="it-IT" sz="1200" dirty="0" err="1"/>
              <a:t>O’Kelly</a:t>
            </a:r>
            <a:r>
              <a:rPr lang="it-IT" sz="1200" dirty="0"/>
              <a:t> G, Ono K, </a:t>
            </a:r>
            <a:r>
              <a:rPr lang="it-IT" sz="1200" dirty="0" err="1"/>
              <a:t>Orchard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Prieto</a:t>
            </a:r>
            <a:r>
              <a:rPr lang="it-IT" sz="1200" dirty="0"/>
              <a:t> C, </a:t>
            </a:r>
            <a:r>
              <a:rPr lang="it-IT" sz="1200" dirty="0" err="1"/>
              <a:t>Razick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Rigina</a:t>
            </a:r>
            <a:r>
              <a:rPr lang="it-IT" sz="1200" dirty="0"/>
              <a:t> O, </a:t>
            </a:r>
            <a:r>
              <a:rPr lang="it-IT" sz="1200" dirty="0" err="1"/>
              <a:t>Salwinski</a:t>
            </a:r>
            <a:r>
              <a:rPr lang="it-IT" sz="1200" dirty="0"/>
              <a:t> L, </a:t>
            </a:r>
            <a:r>
              <a:rPr lang="it-IT" sz="1200" dirty="0" err="1"/>
              <a:t>Simonovic</a:t>
            </a:r>
            <a:r>
              <a:rPr lang="it-IT" sz="1200" dirty="0"/>
              <a:t> M, </a:t>
            </a:r>
            <a:r>
              <a:rPr lang="it-IT" sz="1200" dirty="0" err="1"/>
              <a:t>Velankar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Winter</a:t>
            </a:r>
            <a:r>
              <a:rPr lang="it-IT" sz="1200" dirty="0"/>
              <a:t> A, </a:t>
            </a:r>
            <a:r>
              <a:rPr lang="it-IT" sz="1200" dirty="0" err="1"/>
              <a:t>Wu</a:t>
            </a:r>
            <a:r>
              <a:rPr lang="it-IT" sz="1200" dirty="0"/>
              <a:t> G, </a:t>
            </a:r>
            <a:r>
              <a:rPr lang="it-IT" sz="1200" dirty="0" err="1"/>
              <a:t>Bader</a:t>
            </a:r>
            <a:r>
              <a:rPr lang="it-IT" sz="1200" dirty="0"/>
              <a:t> GD, Cesareni G, </a:t>
            </a:r>
            <a:r>
              <a:rPr lang="it-IT" sz="1200" dirty="0" err="1"/>
              <a:t>Donaldson</a:t>
            </a:r>
            <a:r>
              <a:rPr lang="it-IT" sz="1200" dirty="0"/>
              <a:t> IM, </a:t>
            </a:r>
            <a:r>
              <a:rPr lang="it-IT" sz="1200" dirty="0" err="1"/>
              <a:t>Eisenberg</a:t>
            </a:r>
            <a:r>
              <a:rPr lang="it-IT" sz="1200" dirty="0"/>
              <a:t> D, </a:t>
            </a:r>
            <a:r>
              <a:rPr lang="it-IT" sz="1200" dirty="0" err="1"/>
              <a:t>Kleywegt</a:t>
            </a:r>
            <a:r>
              <a:rPr lang="it-IT" sz="1200" dirty="0"/>
              <a:t> GJ, </a:t>
            </a:r>
            <a:r>
              <a:rPr lang="it-IT" sz="1200" dirty="0" err="1"/>
              <a:t>Overington</a:t>
            </a:r>
            <a:r>
              <a:rPr lang="it-IT" sz="1200" dirty="0"/>
              <a:t> </a:t>
            </a:r>
            <a:r>
              <a:rPr lang="it-IT" sz="1200" dirty="0" err="1"/>
              <a:t>J</a:t>
            </a:r>
            <a:r>
              <a:rPr lang="it-IT" sz="1200" dirty="0"/>
              <a:t>, </a:t>
            </a:r>
            <a:r>
              <a:rPr lang="it-IT" sz="1200" dirty="0" err="1"/>
              <a:t>Ricard-Blum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</a:t>
            </a:r>
            <a:r>
              <a:rPr lang="it-IT" sz="1200" dirty="0" err="1"/>
              <a:t>Tyers</a:t>
            </a:r>
            <a:r>
              <a:rPr lang="it-IT" sz="1200" dirty="0"/>
              <a:t> M, </a:t>
            </a:r>
            <a:r>
              <a:rPr lang="it-IT" sz="1200" dirty="0" err="1"/>
              <a:t>Albrecht</a:t>
            </a:r>
            <a:r>
              <a:rPr lang="it-IT" sz="1200" dirty="0"/>
              <a:t> M, </a:t>
            </a:r>
            <a:r>
              <a:rPr lang="it-IT" sz="1200" dirty="0" err="1"/>
              <a:t>Hermjakob</a:t>
            </a:r>
            <a:r>
              <a:rPr lang="it-IT" sz="1200" dirty="0"/>
              <a:t> H (2011) PSICQUIC and PSISCORE: </a:t>
            </a:r>
            <a:r>
              <a:rPr lang="it-IT" sz="1200" dirty="0" err="1"/>
              <a:t>accessing</a:t>
            </a:r>
            <a:r>
              <a:rPr lang="it-IT" sz="1200" dirty="0"/>
              <a:t> and </a:t>
            </a:r>
            <a:r>
              <a:rPr lang="it-IT" sz="1200" dirty="0" err="1"/>
              <a:t>scoring</a:t>
            </a:r>
            <a:r>
              <a:rPr lang="it-IT" sz="1200" dirty="0"/>
              <a:t> </a:t>
            </a:r>
            <a:r>
              <a:rPr lang="it-IT" sz="1200" dirty="0" err="1"/>
              <a:t>molecular</a:t>
            </a:r>
            <a:r>
              <a:rPr lang="it-IT" sz="1200" dirty="0"/>
              <a:t> </a:t>
            </a:r>
            <a:r>
              <a:rPr lang="it-IT" sz="1200" dirty="0" err="1"/>
              <a:t>interactions</a:t>
            </a:r>
            <a:r>
              <a:rPr lang="it-IT" sz="1200" dirty="0"/>
              <a:t>. </a:t>
            </a:r>
            <a:r>
              <a:rPr lang="it-IT" sz="1200" dirty="0" err="1"/>
              <a:t>Nat</a:t>
            </a:r>
            <a:r>
              <a:rPr lang="it-IT" sz="1200" dirty="0"/>
              <a:t> </a:t>
            </a:r>
            <a:r>
              <a:rPr lang="it-IT" sz="1200" dirty="0" err="1"/>
              <a:t>Methods</a:t>
            </a:r>
            <a:r>
              <a:rPr lang="it-IT" sz="1200" dirty="0"/>
              <a:t> 8:528–9. </a:t>
            </a:r>
            <a:r>
              <a:rPr lang="it-IT" sz="1200" dirty="0" err="1"/>
              <a:t>doi</a:t>
            </a:r>
            <a:r>
              <a:rPr lang="it-IT" sz="1200" dirty="0"/>
              <a:t>: 10.1038/nmeth.</a:t>
            </a:r>
            <a:r>
              <a:rPr lang="it-IT" sz="1200" dirty="0" smtClean="0"/>
              <a:t>1637</a:t>
            </a:r>
          </a:p>
          <a:p>
            <a:pPr marL="171450" indent="-171450">
              <a:buFont typeface="Arial"/>
              <a:buChar char="•"/>
            </a:pPr>
            <a:r>
              <a:rPr lang="it-IT" sz="1200" dirty="0"/>
              <a:t>del-Toro </a:t>
            </a:r>
            <a:r>
              <a:rPr lang="it-IT" sz="1200" dirty="0" err="1"/>
              <a:t>N</a:t>
            </a:r>
            <a:r>
              <a:rPr lang="it-IT" sz="1200" dirty="0"/>
              <a:t>, </a:t>
            </a:r>
            <a:r>
              <a:rPr lang="it-IT" sz="1200" dirty="0" err="1"/>
              <a:t>Dumousseau</a:t>
            </a:r>
            <a:r>
              <a:rPr lang="it-IT" sz="1200" dirty="0"/>
              <a:t> M, </a:t>
            </a:r>
            <a:r>
              <a:rPr lang="it-IT" sz="1200" dirty="0" err="1"/>
              <a:t>Orchard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Jimenez RC, </a:t>
            </a:r>
            <a:r>
              <a:rPr lang="it-IT" sz="1200" dirty="0" err="1"/>
              <a:t>Galeota</a:t>
            </a:r>
            <a:r>
              <a:rPr lang="it-IT" sz="1200" dirty="0"/>
              <a:t> E, </a:t>
            </a:r>
            <a:r>
              <a:rPr lang="it-IT" sz="1200" dirty="0" err="1"/>
              <a:t>Launay</a:t>
            </a:r>
            <a:r>
              <a:rPr lang="it-IT" sz="1200" dirty="0"/>
              <a:t> G, </a:t>
            </a:r>
            <a:r>
              <a:rPr lang="it-IT" sz="1200" dirty="0" err="1"/>
              <a:t>Goll</a:t>
            </a:r>
            <a:r>
              <a:rPr lang="it-IT" sz="1200" dirty="0"/>
              <a:t> </a:t>
            </a:r>
            <a:r>
              <a:rPr lang="it-IT" sz="1200" dirty="0" err="1"/>
              <a:t>J</a:t>
            </a:r>
            <a:r>
              <a:rPr lang="it-IT" sz="1200" dirty="0"/>
              <a:t>, </a:t>
            </a:r>
            <a:r>
              <a:rPr lang="it-IT" sz="1200" dirty="0" err="1"/>
              <a:t>Breuer</a:t>
            </a:r>
            <a:r>
              <a:rPr lang="it-IT" sz="1200" dirty="0"/>
              <a:t> K, Ono K, </a:t>
            </a:r>
            <a:r>
              <a:rPr lang="it-IT" sz="1200" dirty="0" err="1"/>
              <a:t>Salwinski</a:t>
            </a:r>
            <a:r>
              <a:rPr lang="it-IT" sz="1200" dirty="0"/>
              <a:t> L, </a:t>
            </a:r>
            <a:r>
              <a:rPr lang="it-IT" sz="1200" dirty="0" err="1"/>
              <a:t>Hermjakob</a:t>
            </a:r>
            <a:endParaRPr lang="it-IT" sz="1200" dirty="0"/>
          </a:p>
          <a:p>
            <a:r>
              <a:rPr lang="it-IT" sz="1200" dirty="0" smtClean="0"/>
              <a:t>     H </a:t>
            </a:r>
            <a:r>
              <a:rPr lang="it-IT" sz="1200" dirty="0"/>
              <a:t>(2013) A new </a:t>
            </a:r>
            <a:r>
              <a:rPr lang="it-IT" sz="1200" dirty="0" err="1"/>
              <a:t>reference</a:t>
            </a:r>
            <a:r>
              <a:rPr lang="it-IT" sz="1200" dirty="0"/>
              <a:t> </a:t>
            </a:r>
            <a:r>
              <a:rPr lang="it-IT" sz="1200" dirty="0" err="1"/>
              <a:t>implementation</a:t>
            </a:r>
            <a:r>
              <a:rPr lang="it-IT" sz="1200" dirty="0"/>
              <a:t> of the PSICQUIC web service. </a:t>
            </a:r>
            <a:r>
              <a:rPr lang="it-IT" sz="1200" dirty="0" err="1"/>
              <a:t>Nucleic</a:t>
            </a:r>
            <a:r>
              <a:rPr lang="it-IT" sz="1200" dirty="0"/>
              <a:t> </a:t>
            </a:r>
            <a:r>
              <a:rPr lang="it-IT" sz="1200" dirty="0" err="1"/>
              <a:t>Acids</a:t>
            </a:r>
            <a:r>
              <a:rPr lang="it-IT" sz="1200" dirty="0"/>
              <a:t> Res 41:W601–6. </a:t>
            </a:r>
            <a:r>
              <a:rPr lang="it-IT" sz="1200" dirty="0" err="1"/>
              <a:t>doi</a:t>
            </a:r>
            <a:r>
              <a:rPr lang="it-IT" sz="1200" dirty="0"/>
              <a:t>:</a:t>
            </a:r>
          </a:p>
          <a:p>
            <a:r>
              <a:rPr lang="it-IT" sz="1200" dirty="0" smtClean="0"/>
              <a:t>     10.1093</a:t>
            </a:r>
            <a:r>
              <a:rPr lang="it-IT" sz="1200" dirty="0"/>
              <a:t>/</a:t>
            </a:r>
            <a:r>
              <a:rPr lang="it-IT" sz="1200" dirty="0" err="1"/>
              <a:t>nar</a:t>
            </a:r>
            <a:r>
              <a:rPr lang="it-IT" sz="1200" dirty="0"/>
              <a:t>/</a:t>
            </a:r>
            <a:r>
              <a:rPr lang="it-IT" sz="1200" dirty="0" smtClean="0"/>
              <a:t>gkt392</a:t>
            </a:r>
            <a:endParaRPr lang="it-IT" sz="1200" dirty="0"/>
          </a:p>
          <a:p>
            <a:pPr marL="285750" indent="-285750">
              <a:buFont typeface="Arial"/>
              <a:buChar char="•"/>
            </a:pPr>
            <a:r>
              <a:rPr lang="it-IT" sz="1200" dirty="0"/>
              <a:t>Calderone A, Castagnoli L, Cesareni G (2013) </a:t>
            </a:r>
            <a:r>
              <a:rPr lang="it-IT" sz="1200" dirty="0" err="1"/>
              <a:t>mentha</a:t>
            </a:r>
            <a:r>
              <a:rPr lang="it-IT" sz="1200" dirty="0"/>
              <a:t>: a </a:t>
            </a:r>
            <a:r>
              <a:rPr lang="it-IT" sz="1200" dirty="0" err="1"/>
              <a:t>resource</a:t>
            </a:r>
            <a:r>
              <a:rPr lang="it-IT" sz="1200" dirty="0"/>
              <a:t> for </a:t>
            </a:r>
            <a:r>
              <a:rPr lang="it-IT" sz="1200" dirty="0" err="1"/>
              <a:t>browsing</a:t>
            </a:r>
            <a:r>
              <a:rPr lang="it-IT" sz="1200" dirty="0"/>
              <a:t> </a:t>
            </a:r>
            <a:r>
              <a:rPr lang="it-IT" sz="1200" dirty="0" err="1"/>
              <a:t>integrated</a:t>
            </a:r>
            <a:r>
              <a:rPr lang="it-IT" sz="1200" dirty="0"/>
              <a:t> </a:t>
            </a:r>
            <a:r>
              <a:rPr lang="it-IT" sz="1200" dirty="0" err="1"/>
              <a:t>protein-interaction</a:t>
            </a:r>
            <a:r>
              <a:rPr lang="it-IT" sz="1200" dirty="0"/>
              <a:t> networks. </a:t>
            </a:r>
            <a:r>
              <a:rPr lang="it-IT" sz="1200" dirty="0" err="1" smtClean="0"/>
              <a:t>Nat</a:t>
            </a:r>
            <a:r>
              <a:rPr lang="it-IT" sz="1200" dirty="0"/>
              <a:t> </a:t>
            </a:r>
            <a:r>
              <a:rPr lang="it-IT" sz="1200" dirty="0" err="1" smtClean="0"/>
              <a:t>Methods</a:t>
            </a:r>
            <a:r>
              <a:rPr lang="it-IT" sz="1200" dirty="0" smtClean="0"/>
              <a:t> </a:t>
            </a:r>
            <a:r>
              <a:rPr lang="it-IT" sz="1200" dirty="0"/>
              <a:t>10:690–1. </a:t>
            </a:r>
            <a:r>
              <a:rPr lang="it-IT" sz="1200" dirty="0" err="1"/>
              <a:t>doi</a:t>
            </a:r>
            <a:r>
              <a:rPr lang="it-IT" sz="1200" dirty="0"/>
              <a:t>: 10.1038/nmeth.2561</a:t>
            </a:r>
          </a:p>
          <a:p>
            <a:pPr marL="285750" indent="-285750">
              <a:buFont typeface="Arial"/>
              <a:buChar char="•"/>
            </a:pPr>
            <a:r>
              <a:rPr lang="it-IT" sz="1200" dirty="0"/>
              <a:t>Calderone A, Licata L, Cesareni G (2015) </a:t>
            </a:r>
            <a:r>
              <a:rPr lang="it-IT" sz="1200" dirty="0" err="1"/>
              <a:t>VirusMentha</a:t>
            </a:r>
            <a:r>
              <a:rPr lang="it-IT" sz="1200" dirty="0"/>
              <a:t>: a new </a:t>
            </a:r>
            <a:r>
              <a:rPr lang="it-IT" sz="1200" dirty="0" err="1"/>
              <a:t>resource</a:t>
            </a:r>
            <a:r>
              <a:rPr lang="it-IT" sz="1200" dirty="0"/>
              <a:t> for virus-</a:t>
            </a:r>
            <a:r>
              <a:rPr lang="it-IT" sz="1200" dirty="0" err="1"/>
              <a:t>host</a:t>
            </a:r>
            <a:r>
              <a:rPr lang="it-IT" sz="1200" dirty="0"/>
              <a:t> </a:t>
            </a:r>
            <a:r>
              <a:rPr lang="it-IT" sz="1200" dirty="0" err="1"/>
              <a:t>protein</a:t>
            </a:r>
            <a:r>
              <a:rPr lang="it-IT" sz="1200" dirty="0"/>
              <a:t> </a:t>
            </a:r>
            <a:r>
              <a:rPr lang="it-IT" sz="1200" dirty="0" err="1"/>
              <a:t>interactions</a:t>
            </a:r>
            <a:r>
              <a:rPr lang="it-IT" sz="1200" dirty="0"/>
              <a:t>. </a:t>
            </a:r>
            <a:r>
              <a:rPr lang="it-IT" sz="1200" dirty="0" err="1"/>
              <a:t>Nucleic</a:t>
            </a:r>
            <a:r>
              <a:rPr lang="it-IT" sz="1200" dirty="0"/>
              <a:t> </a:t>
            </a:r>
            <a:r>
              <a:rPr lang="it-IT" sz="1200" dirty="0" err="1"/>
              <a:t>Acids</a:t>
            </a:r>
            <a:r>
              <a:rPr lang="it-IT" sz="1200" dirty="0"/>
              <a:t> Res 43:D588–92. </a:t>
            </a:r>
            <a:r>
              <a:rPr lang="it-IT" sz="1200" dirty="0" err="1"/>
              <a:t>doi</a:t>
            </a:r>
            <a:r>
              <a:rPr lang="it-IT" sz="1200" dirty="0"/>
              <a:t>: 10.1093/</a:t>
            </a:r>
            <a:r>
              <a:rPr lang="it-IT" sz="1200" dirty="0" err="1"/>
              <a:t>nar</a:t>
            </a:r>
            <a:r>
              <a:rPr lang="it-IT" sz="1200" dirty="0"/>
              <a:t>/</a:t>
            </a:r>
            <a:r>
              <a:rPr lang="it-IT" sz="1200" dirty="0" smtClean="0"/>
              <a:t>gku830</a:t>
            </a:r>
          </a:p>
          <a:p>
            <a:pPr marL="171450" indent="-171450">
              <a:buFont typeface="Arial"/>
              <a:buChar char="•"/>
            </a:pPr>
            <a:r>
              <a:rPr lang="it-IT" sz="1200" dirty="0"/>
              <a:t>Mayer G, Jones AR, </a:t>
            </a:r>
            <a:r>
              <a:rPr lang="it-IT" sz="1200" dirty="0" err="1"/>
              <a:t>Binz</a:t>
            </a:r>
            <a:r>
              <a:rPr lang="it-IT" sz="1200" dirty="0"/>
              <a:t> PA, </a:t>
            </a:r>
            <a:r>
              <a:rPr lang="it-IT" sz="1200" dirty="0" err="1"/>
              <a:t>Deutsch</a:t>
            </a:r>
            <a:r>
              <a:rPr lang="it-IT" sz="1200" dirty="0"/>
              <a:t> EW, </a:t>
            </a:r>
            <a:r>
              <a:rPr lang="it-IT" sz="1200" dirty="0" err="1"/>
              <a:t>Orchard</a:t>
            </a:r>
            <a:r>
              <a:rPr lang="it-IT" sz="1200" dirty="0"/>
              <a:t> </a:t>
            </a:r>
            <a:r>
              <a:rPr lang="it-IT" sz="1200" dirty="0" err="1"/>
              <a:t>S</a:t>
            </a:r>
            <a:r>
              <a:rPr lang="it-IT" sz="1200" dirty="0"/>
              <a:t>, Montecchi-Palazzi L, </a:t>
            </a:r>
            <a:r>
              <a:rPr lang="it-IT" sz="1200" dirty="0" err="1"/>
              <a:t>Vizcaíno</a:t>
            </a:r>
            <a:r>
              <a:rPr lang="it-IT" sz="1200" dirty="0"/>
              <a:t> JA, </a:t>
            </a:r>
            <a:r>
              <a:rPr lang="it-IT" sz="1200" dirty="0" err="1"/>
              <a:t>Hermjakob</a:t>
            </a:r>
            <a:r>
              <a:rPr lang="it-IT" sz="1200" dirty="0"/>
              <a:t> H, </a:t>
            </a:r>
            <a:r>
              <a:rPr lang="it-IT" sz="1200" dirty="0" err="1"/>
              <a:t>Oveillero</a:t>
            </a:r>
            <a:r>
              <a:rPr lang="it-IT" sz="1200" dirty="0"/>
              <a:t> D, Julian </a:t>
            </a:r>
            <a:r>
              <a:rPr lang="it-IT" sz="1200" dirty="0" err="1"/>
              <a:t>R</a:t>
            </a:r>
            <a:r>
              <a:rPr lang="it-IT" sz="1200" dirty="0"/>
              <a:t>, </a:t>
            </a:r>
            <a:r>
              <a:rPr lang="it-IT" sz="1200" dirty="0" err="1"/>
              <a:t>Stephan</a:t>
            </a:r>
            <a:r>
              <a:rPr lang="it-IT" sz="1200" dirty="0"/>
              <a:t> C, </a:t>
            </a:r>
            <a:r>
              <a:rPr lang="it-IT" sz="1200" dirty="0" err="1"/>
              <a:t>Meyer</a:t>
            </a:r>
            <a:r>
              <a:rPr lang="it-IT" sz="1200" dirty="0"/>
              <a:t> HE, </a:t>
            </a:r>
            <a:r>
              <a:rPr lang="it-IT" sz="1200" dirty="0" err="1"/>
              <a:t>Eisenacher</a:t>
            </a:r>
            <a:r>
              <a:rPr lang="it-IT" sz="1200" dirty="0"/>
              <a:t> M., </a:t>
            </a:r>
            <a:r>
              <a:rPr lang="it-IT" sz="1200" dirty="0" err="1"/>
              <a:t>Controlled</a:t>
            </a:r>
            <a:r>
              <a:rPr lang="it-IT" sz="1200" dirty="0"/>
              <a:t> </a:t>
            </a:r>
            <a:r>
              <a:rPr lang="it-IT" sz="1200" dirty="0" err="1"/>
              <a:t>vocabularies</a:t>
            </a:r>
            <a:r>
              <a:rPr lang="it-IT" sz="1200" dirty="0"/>
              <a:t> and </a:t>
            </a:r>
            <a:r>
              <a:rPr lang="it-IT" sz="1200" dirty="0" err="1"/>
              <a:t>ontologies</a:t>
            </a:r>
            <a:r>
              <a:rPr lang="it-IT" sz="1200" dirty="0"/>
              <a:t> in </a:t>
            </a:r>
            <a:r>
              <a:rPr lang="it-IT" sz="1200" dirty="0" err="1"/>
              <a:t>proteomics</a:t>
            </a:r>
            <a:r>
              <a:rPr lang="it-IT" sz="1200" dirty="0"/>
              <a:t>: </a:t>
            </a:r>
            <a:r>
              <a:rPr lang="it-IT" sz="1200" dirty="0" err="1"/>
              <a:t>overview</a:t>
            </a:r>
            <a:r>
              <a:rPr lang="it-IT" sz="1200" dirty="0"/>
              <a:t>, </a:t>
            </a:r>
            <a:r>
              <a:rPr lang="it-IT" sz="1200" dirty="0" err="1"/>
              <a:t>principles</a:t>
            </a:r>
            <a:r>
              <a:rPr lang="it-IT" sz="1200" dirty="0"/>
              <a:t> and </a:t>
            </a:r>
            <a:r>
              <a:rPr lang="it-IT" sz="1200" dirty="0" err="1"/>
              <a:t>practice</a:t>
            </a:r>
            <a:r>
              <a:rPr lang="it-IT" sz="1200" dirty="0"/>
              <a:t>. </a:t>
            </a:r>
            <a:r>
              <a:rPr lang="it-IT" sz="1200" dirty="0" err="1"/>
              <a:t>Biochim</a:t>
            </a:r>
            <a:r>
              <a:rPr lang="it-IT" sz="1200" dirty="0"/>
              <a:t> </a:t>
            </a:r>
            <a:r>
              <a:rPr lang="it-IT" sz="1200" dirty="0" err="1"/>
              <a:t>Biophys</a:t>
            </a:r>
            <a:r>
              <a:rPr lang="it-IT" sz="1200" dirty="0"/>
              <a:t> Acta. 2014 Jan;1844(1 </a:t>
            </a:r>
            <a:r>
              <a:rPr lang="it-IT" sz="1200" dirty="0" err="1"/>
              <a:t>Pt</a:t>
            </a:r>
            <a:r>
              <a:rPr lang="it-IT" sz="1200" dirty="0"/>
              <a:t> A):98-107. </a:t>
            </a:r>
            <a:r>
              <a:rPr lang="it-IT" sz="1200" dirty="0" err="1"/>
              <a:t>doi</a:t>
            </a:r>
            <a:r>
              <a:rPr lang="it-IT" sz="1200" dirty="0"/>
              <a:t>: 10.1016/j.bbapap.2013.02.017. </a:t>
            </a:r>
            <a:r>
              <a:rPr lang="it-IT" sz="1200" dirty="0" err="1"/>
              <a:t>Epub</a:t>
            </a:r>
            <a:r>
              <a:rPr lang="it-IT" sz="1200" dirty="0"/>
              <a:t> 2013 </a:t>
            </a:r>
            <a:r>
              <a:rPr lang="it-IT" sz="1200" dirty="0" err="1"/>
              <a:t>Feb</a:t>
            </a:r>
            <a:r>
              <a:rPr lang="it-IT" sz="1200" dirty="0"/>
              <a:t> 19. </a:t>
            </a:r>
            <a:r>
              <a:rPr lang="it-IT" sz="1200" dirty="0" err="1"/>
              <a:t>Review</a:t>
            </a:r>
            <a:r>
              <a:rPr lang="it-IT" sz="1200" dirty="0"/>
              <a:t>.</a:t>
            </a:r>
          </a:p>
          <a:p>
            <a:pPr marL="171450" indent="-171450">
              <a:buFont typeface="Arial"/>
              <a:buChar char="•"/>
            </a:pPr>
            <a:r>
              <a:rPr lang="it-IT" sz="1200" dirty="0"/>
              <a:t> </a:t>
            </a:r>
            <a:r>
              <a:rPr lang="it-IT" sz="1200" dirty="0" err="1" smtClean="0"/>
              <a:t>Orchard</a:t>
            </a:r>
            <a:r>
              <a:rPr lang="it-IT" sz="1200" dirty="0" smtClean="0"/>
              <a:t> </a:t>
            </a:r>
            <a:r>
              <a:rPr lang="it-IT" sz="1200" dirty="0"/>
              <a:t>S., Data </a:t>
            </a:r>
            <a:r>
              <a:rPr lang="it-IT" sz="1200" dirty="0" err="1"/>
              <a:t>standardization</a:t>
            </a:r>
            <a:r>
              <a:rPr lang="it-IT" sz="1200" dirty="0"/>
              <a:t> and </a:t>
            </a:r>
            <a:r>
              <a:rPr lang="it-IT" sz="1200" dirty="0" err="1"/>
              <a:t>sharing</a:t>
            </a:r>
            <a:r>
              <a:rPr lang="it-IT" sz="1200" dirty="0"/>
              <a:t>-the work of the HUPO-PSI. </a:t>
            </a:r>
            <a:r>
              <a:rPr lang="it-IT" sz="1200" dirty="0" err="1"/>
              <a:t>Biochim</a:t>
            </a:r>
            <a:r>
              <a:rPr lang="it-IT" sz="1200" dirty="0"/>
              <a:t> </a:t>
            </a:r>
            <a:r>
              <a:rPr lang="it-IT" sz="1200" dirty="0" err="1"/>
              <a:t>Biophys</a:t>
            </a:r>
            <a:r>
              <a:rPr lang="it-IT" sz="1200" dirty="0"/>
              <a:t> Acta. 2014 Jan;1844(1 </a:t>
            </a:r>
            <a:r>
              <a:rPr lang="it-IT" sz="1200" dirty="0" err="1"/>
              <a:t>Pt</a:t>
            </a:r>
            <a:r>
              <a:rPr lang="it-IT" sz="1200" dirty="0"/>
              <a:t> A):82-7. </a:t>
            </a:r>
            <a:r>
              <a:rPr lang="it-IT" sz="1200" dirty="0" err="1"/>
              <a:t>doi</a:t>
            </a:r>
            <a:r>
              <a:rPr lang="it-IT" sz="1200" dirty="0"/>
              <a:t>: 10.1016/j.bbapap.2013.03.011. </a:t>
            </a:r>
            <a:r>
              <a:rPr lang="it-IT" sz="1200" dirty="0" err="1"/>
              <a:t>Epub</a:t>
            </a:r>
            <a:r>
              <a:rPr lang="it-IT" sz="1200" dirty="0"/>
              <a:t> 2013 Mar 20. </a:t>
            </a:r>
            <a:r>
              <a:rPr lang="it-IT" sz="1200" dirty="0" err="1"/>
              <a:t>Review</a:t>
            </a:r>
            <a:r>
              <a:rPr lang="it-IT" sz="1200" dirty="0"/>
              <a:t>.</a:t>
            </a:r>
          </a:p>
          <a:p>
            <a:pPr marL="285750" indent="-285750">
              <a:buFont typeface="Arial"/>
              <a:buChar char="•"/>
            </a:pPr>
            <a:endParaRPr lang="it-IT" sz="1200" dirty="0"/>
          </a:p>
          <a:p>
            <a:endParaRPr lang="en-GB" dirty="0" smtClean="0"/>
          </a:p>
          <a:p>
            <a:pPr marL="285750" indent="-285750">
              <a:buFont typeface="Arial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57083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17" name="Gruppo 16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8" name="Connettore 1 17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Immagine 20" descr="alma-logo.gi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pic>
        <p:nvPicPr>
          <p:cNvPr id="2" name="Immagine 1" descr="Schermata 2015-12-07 a 16.57.01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6554"/>
            <a:ext cx="9144000" cy="3000963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163286" y="4263571"/>
            <a:ext cx="1751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PMID: 23376921</a:t>
            </a:r>
            <a:endParaRPr lang="it-IT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2656888" y="505065"/>
            <a:ext cx="4582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err="1" smtClean="0">
                <a:solidFill>
                  <a:schemeClr val="accent2">
                    <a:lumMod val="75000"/>
                  </a:schemeClr>
                </a:solidFill>
              </a:rPr>
              <a:t>Collecting</a:t>
            </a:r>
            <a:r>
              <a:rPr lang="it-IT" sz="2400" b="1" dirty="0" smtClean="0">
                <a:solidFill>
                  <a:schemeClr val="accent2">
                    <a:lumMod val="75000"/>
                  </a:schemeClr>
                </a:solidFill>
              </a:rPr>
              <a:t> and </a:t>
            </a:r>
            <a:r>
              <a:rPr lang="it-IT" sz="2400" b="1" dirty="0" err="1" smtClean="0">
                <a:solidFill>
                  <a:schemeClr val="accent2">
                    <a:lumMod val="75000"/>
                  </a:schemeClr>
                </a:solidFill>
              </a:rPr>
              <a:t>annotating</a:t>
            </a:r>
            <a:r>
              <a:rPr lang="it-IT" sz="2400" b="1" dirty="0" smtClean="0">
                <a:solidFill>
                  <a:schemeClr val="accent2">
                    <a:lumMod val="75000"/>
                  </a:schemeClr>
                </a:solidFill>
              </a:rPr>
              <a:t> PPI data</a:t>
            </a:r>
            <a:endParaRPr lang="it-IT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1436864" y="348059"/>
            <a:ext cx="6206808" cy="6489037"/>
            <a:chOff x="1384300" y="0"/>
            <a:chExt cx="6361981" cy="6858000"/>
          </a:xfrm>
        </p:grpSpPr>
        <p:pic>
          <p:nvPicPr>
            <p:cNvPr id="3" name="Immagine 2" descr="Schermata 2015-12-07 a 17.02.14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4300" y="0"/>
              <a:ext cx="6361981" cy="6858000"/>
            </a:xfrm>
            <a:prstGeom prst="rect">
              <a:avLst/>
            </a:prstGeom>
          </p:spPr>
        </p:pic>
        <p:sp>
          <p:nvSpPr>
            <p:cNvPr id="5" name="CasellaDiTesto 4"/>
            <p:cNvSpPr txBox="1"/>
            <p:nvPr/>
          </p:nvSpPr>
          <p:spPr>
            <a:xfrm>
              <a:off x="1572847" y="6449990"/>
              <a:ext cx="866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400" b="1" dirty="0" smtClean="0"/>
                <a:t>FIGURE 7</a:t>
              </a:r>
              <a:endParaRPr lang="it-IT" sz="1400" b="1" dirty="0"/>
            </a:p>
          </p:txBody>
        </p:sp>
      </p:grpSp>
      <p:pic>
        <p:nvPicPr>
          <p:cNvPr id="7" name="Immagine 6" descr="Schermata 2015-12-07 a 17.04.16.png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2413000"/>
            <a:ext cx="8013700" cy="20193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20" name="Rettangolo 19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9157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17" name="Gruppo 16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8" name="Connettore 1 17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Immagine 20" descr="alma-logo.gi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sp>
        <p:nvSpPr>
          <p:cNvPr id="11" name="Rettangolo 10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  <p:pic>
        <p:nvPicPr>
          <p:cNvPr id="4" name="Immagine 3" descr="Schermata 2015-12-12 alle 17.39.4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" y="1167911"/>
            <a:ext cx="9018597" cy="4899867"/>
          </a:xfrm>
          <a:prstGeom prst="rect">
            <a:avLst/>
          </a:prstGeom>
        </p:spPr>
      </p:pic>
      <p:pic>
        <p:nvPicPr>
          <p:cNvPr id="6" name="Immagine 5" descr="Schermata 2015-12-12 alle 17.40.5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729" y="1382888"/>
            <a:ext cx="5894396" cy="3386335"/>
          </a:xfrm>
          <a:prstGeom prst="rect">
            <a:avLst/>
          </a:prstGeom>
        </p:spPr>
      </p:pic>
      <p:pic>
        <p:nvPicPr>
          <p:cNvPr id="7" name="Immagine 6" descr="Schermata 2015-12-12 alle 17.41.50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395" y="2442634"/>
            <a:ext cx="5740049" cy="303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157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17" name="Gruppo 16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8" name="Connettore 1 17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Immagine 20" descr="alma-logo.gi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00" y="14891"/>
              <a:ext cx="1543647" cy="878844"/>
            </a:xfrm>
            <a:prstGeom prst="rect">
              <a:avLst/>
            </a:prstGeom>
          </p:spPr>
        </p:pic>
      </p:grpSp>
      <p:sp>
        <p:nvSpPr>
          <p:cNvPr id="2" name="CasellaDiTesto 1"/>
          <p:cNvSpPr txBox="1"/>
          <p:nvPr/>
        </p:nvSpPr>
        <p:spPr>
          <a:xfrm>
            <a:off x="3369971" y="613378"/>
            <a:ext cx="2489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smtClean="0">
                <a:solidFill>
                  <a:srgbClr val="953735"/>
                </a:solidFill>
              </a:rPr>
              <a:t>ANNOTATION EXAMPLE</a:t>
            </a:r>
            <a:endParaRPr lang="it-IT" b="1" dirty="0">
              <a:solidFill>
                <a:srgbClr val="953735"/>
              </a:solidFill>
            </a:endParaRPr>
          </a:p>
        </p:txBody>
      </p:sp>
      <p:pic>
        <p:nvPicPr>
          <p:cNvPr id="4" name="Immagine 3" descr="Schermata 2015-12-07 a 17.15.34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900"/>
            <a:ext cx="9144000" cy="5910978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" name="Immagine 4" descr="Schermata 2015-12-07 a 17.15.5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8" y="1199243"/>
            <a:ext cx="9144000" cy="470149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6" name="Immagine 5" descr="Schermata 2015-12-07 a 17.16.27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1700"/>
            <a:ext cx="9144000" cy="2509552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8" name="Immagine 7" descr="Schermata 2015-12-07 a 17.17.16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38" y="1199243"/>
            <a:ext cx="5308600" cy="49911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14" name="Rettangolo 13"/>
          <p:cNvSpPr/>
          <p:nvPr/>
        </p:nvSpPr>
        <p:spPr>
          <a:xfrm>
            <a:off x="1771422" y="-58104"/>
            <a:ext cx="721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cs typeface="Arial"/>
              </a:rPr>
              <a:t>Course on Protein Networks and Systems Biology</a:t>
            </a:r>
            <a:endParaRPr lang="it-IT" sz="2400" b="1" dirty="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2286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17" name="Gruppo 16"/>
          <p:cNvGrpSpPr/>
          <p:nvPr/>
        </p:nvGrpSpPr>
        <p:grpSpPr>
          <a:xfrm>
            <a:off x="0" y="-58104"/>
            <a:ext cx="9144000" cy="1024658"/>
            <a:chOff x="0" y="-58104"/>
            <a:chExt cx="9144000" cy="1024658"/>
          </a:xfrm>
        </p:grpSpPr>
        <p:cxnSp>
          <p:nvCxnSpPr>
            <p:cNvPr id="18" name="Connettore 1 17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uppo 18"/>
            <p:cNvGrpSpPr/>
            <p:nvPr/>
          </p:nvGrpSpPr>
          <p:grpSpPr>
            <a:xfrm>
              <a:off x="29200" y="-58104"/>
              <a:ext cx="8954222" cy="951839"/>
              <a:chOff x="189778" y="90423"/>
              <a:chExt cx="10532094" cy="1299504"/>
            </a:xfrm>
          </p:grpSpPr>
          <p:pic>
            <p:nvPicPr>
              <p:cNvPr id="21" name="Immagine 20" descr="alma-logo.gi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778" y="190078"/>
                <a:ext cx="1815661" cy="1199849"/>
              </a:xfrm>
              <a:prstGeom prst="rect">
                <a:avLst/>
              </a:prstGeom>
            </p:spPr>
          </p:pic>
          <p:sp>
            <p:nvSpPr>
              <p:cNvPr id="22" name="Rettangolo 21"/>
              <p:cNvSpPr/>
              <p:nvPr/>
            </p:nvSpPr>
            <p:spPr>
              <a:xfrm>
                <a:off x="2239006" y="90423"/>
                <a:ext cx="8482866" cy="6302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b="1" dirty="0" smtClean="0">
                    <a:solidFill>
                      <a:srgbClr val="000000"/>
                    </a:solidFill>
                    <a:cs typeface="Arial"/>
                  </a:rPr>
                  <a:t>Course on Protein Networks and Systems Biology</a:t>
                </a:r>
                <a:endParaRPr lang="it-IT" sz="2400" b="1" dirty="0">
                  <a:solidFill>
                    <a:srgbClr val="000000"/>
                  </a:solidFill>
                  <a:cs typeface="Arial"/>
                </a:endParaRPr>
              </a:p>
            </p:txBody>
          </p:sp>
        </p:grpSp>
      </p:grpSp>
      <p:sp>
        <p:nvSpPr>
          <p:cNvPr id="4" name="CasellaDiTesto 3"/>
          <p:cNvSpPr txBox="1"/>
          <p:nvPr/>
        </p:nvSpPr>
        <p:spPr>
          <a:xfrm>
            <a:off x="0" y="1002304"/>
            <a:ext cx="190464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sz="1600" dirty="0" smtClean="0"/>
          </a:p>
          <a:p>
            <a:endParaRPr lang="it-IT" dirty="0"/>
          </a:p>
        </p:txBody>
      </p:sp>
      <p:sp>
        <p:nvSpPr>
          <p:cNvPr id="2" name="Rettangolo 1"/>
          <p:cNvSpPr/>
          <p:nvPr/>
        </p:nvSpPr>
        <p:spPr>
          <a:xfrm>
            <a:off x="2663421" y="492420"/>
            <a:ext cx="428404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it-IT" sz="2400" b="1" dirty="0" err="1">
                <a:solidFill>
                  <a:srgbClr val="953735"/>
                </a:solidFill>
                <a:cs typeface="Arial"/>
              </a:rPr>
              <a:t>Molecular</a:t>
            </a:r>
            <a:r>
              <a:rPr lang="it-IT" sz="2400" b="1" dirty="0">
                <a:solidFill>
                  <a:srgbClr val="953735"/>
                </a:solidFill>
                <a:cs typeface="Arial"/>
              </a:rPr>
              <a:t> </a:t>
            </a:r>
            <a:r>
              <a:rPr lang="it-IT" sz="2400" b="1" dirty="0" err="1">
                <a:solidFill>
                  <a:srgbClr val="953735"/>
                </a:solidFill>
                <a:cs typeface="Arial"/>
              </a:rPr>
              <a:t>interaction</a:t>
            </a:r>
            <a:r>
              <a:rPr lang="it-IT" sz="2400" b="1" dirty="0">
                <a:solidFill>
                  <a:srgbClr val="953735"/>
                </a:solidFill>
                <a:cs typeface="Arial"/>
              </a:rPr>
              <a:t> </a:t>
            </a:r>
            <a:r>
              <a:rPr lang="it-IT" sz="2400" b="1" dirty="0" err="1">
                <a:solidFill>
                  <a:srgbClr val="953735"/>
                </a:solidFill>
                <a:cs typeface="Arial"/>
              </a:rPr>
              <a:t>standards</a:t>
            </a:r>
            <a:endParaRPr lang="it-IT" sz="2400" b="1" dirty="0">
              <a:solidFill>
                <a:srgbClr val="953735"/>
              </a:solidFill>
              <a:cs typeface="Arial"/>
            </a:endParaRPr>
          </a:p>
        </p:txBody>
      </p:sp>
      <p:sp>
        <p:nvSpPr>
          <p:cNvPr id="3" name="Rettangolo 2"/>
          <p:cNvSpPr/>
          <p:nvPr/>
        </p:nvSpPr>
        <p:spPr>
          <a:xfrm>
            <a:off x="0" y="1374871"/>
            <a:ext cx="9114800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cs typeface="Arial"/>
              </a:rPr>
              <a:t>The first molecular interaction databases independently established their own </a:t>
            </a:r>
            <a:r>
              <a:rPr lang="en-GB" sz="2400" b="1" dirty="0">
                <a:cs typeface="Arial"/>
              </a:rPr>
              <a:t>dataset formats </a:t>
            </a:r>
            <a:r>
              <a:rPr lang="en-GB" sz="2400" dirty="0">
                <a:cs typeface="Arial"/>
              </a:rPr>
              <a:t>and </a:t>
            </a:r>
            <a:r>
              <a:rPr lang="en-GB" sz="2400" b="1" dirty="0" err="1">
                <a:cs typeface="Arial"/>
              </a:rPr>
              <a:t>curation</a:t>
            </a:r>
            <a:r>
              <a:rPr lang="en-GB" sz="2400" b="1" dirty="0">
                <a:cs typeface="Arial"/>
              </a:rPr>
              <a:t> </a:t>
            </a:r>
            <a:r>
              <a:rPr lang="en-GB" sz="2400" b="1" dirty="0" smtClean="0">
                <a:cs typeface="Arial"/>
              </a:rPr>
              <a:t>strategies</a:t>
            </a:r>
            <a:r>
              <a:rPr lang="en-GB" sz="2400" dirty="0" smtClean="0">
                <a:cs typeface="Arial"/>
              </a:rPr>
              <a:t>:</a:t>
            </a:r>
          </a:p>
          <a:p>
            <a:endParaRPr lang="en-GB" sz="2000" dirty="0" smtClean="0">
              <a:cs typeface="Arial"/>
            </a:endParaRPr>
          </a:p>
          <a:p>
            <a:endParaRPr lang="en-GB" sz="2000" dirty="0" smtClean="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 smtClean="0">
                <a:cs typeface="Arial"/>
              </a:rPr>
              <a:t>mass </a:t>
            </a:r>
            <a:r>
              <a:rPr lang="en-GB" sz="2000" dirty="0">
                <a:cs typeface="Arial"/>
              </a:rPr>
              <a:t>of heterogeneous </a:t>
            </a:r>
            <a:r>
              <a:rPr lang="en-GB" sz="2000" dirty="0" smtClean="0">
                <a:cs typeface="Arial"/>
              </a:rPr>
              <a:t>data</a:t>
            </a:r>
          </a:p>
          <a:p>
            <a:pPr marL="285750" indent="-285750">
              <a:buFont typeface="Arial"/>
              <a:buChar char="•"/>
            </a:pPr>
            <a:r>
              <a:rPr lang="en-GB" sz="2000" dirty="0" smtClean="0">
                <a:cs typeface="Arial"/>
              </a:rPr>
              <a:t>very </a:t>
            </a:r>
            <a:r>
              <a:rPr lang="en-GB" sz="2000" dirty="0">
                <a:cs typeface="Arial"/>
              </a:rPr>
              <a:t>complicated to use </a:t>
            </a:r>
          </a:p>
          <a:p>
            <a:pPr marL="285750" indent="-285750">
              <a:buFont typeface="Arial"/>
              <a:buChar char="•"/>
            </a:pPr>
            <a:r>
              <a:rPr lang="en-GB" sz="2000" dirty="0" smtClean="0">
                <a:cs typeface="Arial"/>
              </a:rPr>
              <a:t>interpretable by bioinformaticians after </a:t>
            </a:r>
            <a:r>
              <a:rPr lang="en-GB" sz="2000" dirty="0">
                <a:cs typeface="Arial"/>
              </a:rPr>
              <a:t>downstream meticulous </a:t>
            </a:r>
            <a:r>
              <a:rPr lang="en-GB" sz="2000" dirty="0" smtClean="0">
                <a:cs typeface="Arial"/>
              </a:rPr>
              <a:t>work (reformatting data </a:t>
            </a:r>
            <a:r>
              <a:rPr lang="en-GB" sz="2000" dirty="0">
                <a:cs typeface="Arial"/>
              </a:rPr>
              <a:t>before </a:t>
            </a:r>
            <a:r>
              <a:rPr lang="en-GB" sz="2000" dirty="0" smtClean="0">
                <a:cs typeface="Arial"/>
              </a:rPr>
              <a:t>merging, </a:t>
            </a:r>
            <a:r>
              <a:rPr lang="en-GB" sz="2000" dirty="0">
                <a:cs typeface="Arial"/>
              </a:rPr>
              <a:t>data </a:t>
            </a:r>
            <a:r>
              <a:rPr lang="en-GB" sz="2000" dirty="0" smtClean="0">
                <a:cs typeface="Arial"/>
              </a:rPr>
              <a:t>loss after file conversions</a:t>
            </a:r>
            <a:endParaRPr lang="en-GB" sz="2000" dirty="0">
              <a:cs typeface="Arial"/>
            </a:endParaRPr>
          </a:p>
          <a:p>
            <a:endParaRPr lang="en-GB" sz="2000" dirty="0" smtClean="0">
              <a:cs typeface="Arial"/>
            </a:endParaRPr>
          </a:p>
          <a:p>
            <a:endParaRPr lang="en-GB" sz="2000" dirty="0" smtClean="0">
              <a:cs typeface="Arial"/>
            </a:endParaRPr>
          </a:p>
          <a:p>
            <a:r>
              <a:rPr lang="en-GB" sz="2000" dirty="0">
                <a:cs typeface="Arial"/>
              </a:rPr>
              <a:t>The molecular interaction repositories community recognised that it was </a:t>
            </a:r>
            <a:r>
              <a:rPr lang="en-GB" sz="2000" dirty="0" smtClean="0">
                <a:cs typeface="Arial"/>
              </a:rPr>
              <a:t>necessary </a:t>
            </a:r>
            <a:r>
              <a:rPr lang="en-GB" sz="2000" dirty="0">
                <a:cs typeface="Arial"/>
              </a:rPr>
              <a:t>to move toward </a:t>
            </a:r>
            <a:r>
              <a:rPr lang="en-GB" sz="2800" b="1" dirty="0">
                <a:cs typeface="Arial"/>
              </a:rPr>
              <a:t>unification and standardization </a:t>
            </a:r>
            <a:r>
              <a:rPr lang="en-GB" sz="2000" dirty="0">
                <a:cs typeface="Arial"/>
              </a:rPr>
              <a:t>of </a:t>
            </a:r>
            <a:r>
              <a:rPr lang="en-GB" sz="2000" dirty="0" smtClean="0">
                <a:cs typeface="Arial"/>
              </a:rPr>
              <a:t>PPI data</a:t>
            </a:r>
            <a:r>
              <a:rPr lang="en-GB" sz="2000" dirty="0">
                <a:cs typeface="Arial"/>
              </a:rPr>
              <a:t>. </a:t>
            </a:r>
            <a:endParaRPr lang="en-GB" sz="2000" dirty="0" smtClean="0">
              <a:cs typeface="Arial"/>
            </a:endParaRPr>
          </a:p>
          <a:p>
            <a:endParaRPr lang="en-GB" sz="2000" dirty="0" smtClean="0">
              <a:cs typeface="Arial"/>
            </a:endParaRPr>
          </a:p>
          <a:p>
            <a:endParaRPr lang="en-GB" sz="20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1847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/>
          <p:cNvGrpSpPr/>
          <p:nvPr/>
        </p:nvGrpSpPr>
        <p:grpSpPr>
          <a:xfrm>
            <a:off x="0" y="11850"/>
            <a:ext cx="9144000" cy="954704"/>
            <a:chOff x="0" y="11850"/>
            <a:chExt cx="9144000" cy="954704"/>
          </a:xfrm>
        </p:grpSpPr>
        <p:cxnSp>
          <p:nvCxnSpPr>
            <p:cNvPr id="20" name="Connettore 1 19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uppo 2"/>
            <p:cNvGrpSpPr/>
            <p:nvPr/>
          </p:nvGrpSpPr>
          <p:grpSpPr>
            <a:xfrm>
              <a:off x="29200" y="11850"/>
              <a:ext cx="8755647" cy="881885"/>
              <a:chOff x="189778" y="185926"/>
              <a:chExt cx="10298527" cy="1204001"/>
            </a:xfrm>
          </p:grpSpPr>
          <p:pic>
            <p:nvPicPr>
              <p:cNvPr id="25" name="Immagine 24" descr="alma-logo.gi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778" y="190078"/>
                <a:ext cx="1815661" cy="1199849"/>
              </a:xfrm>
              <a:prstGeom prst="rect">
                <a:avLst/>
              </a:prstGeom>
            </p:spPr>
          </p:pic>
          <p:sp>
            <p:nvSpPr>
              <p:cNvPr id="26" name="Rettangolo 25"/>
              <p:cNvSpPr/>
              <p:nvPr/>
            </p:nvSpPr>
            <p:spPr>
              <a:xfrm>
                <a:off x="2005439" y="185926"/>
                <a:ext cx="8482866" cy="54625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 smtClean="0">
                    <a:solidFill>
                      <a:srgbClr val="000000"/>
                    </a:solidFill>
                    <a:latin typeface="Arial"/>
                    <a:cs typeface="Arial"/>
                  </a:rPr>
                  <a:t>Course on Protein Networks and Systems Biology</a:t>
                </a:r>
                <a:endParaRPr lang="it-IT" sz="2000" b="1" dirty="0">
                  <a:solidFill>
                    <a:srgbClr val="000000"/>
                  </a:solidFill>
                  <a:latin typeface="Arial"/>
                  <a:cs typeface="Arial"/>
                </a:endParaRPr>
              </a:p>
            </p:txBody>
          </p:sp>
        </p:grpSp>
      </p:grpSp>
      <p:sp>
        <p:nvSpPr>
          <p:cNvPr id="4" name="Rettangolo 3"/>
          <p:cNvSpPr/>
          <p:nvPr/>
        </p:nvSpPr>
        <p:spPr>
          <a:xfrm>
            <a:off x="1776942" y="1346023"/>
            <a:ext cx="6941559" cy="193899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endParaRPr lang="en-GB" dirty="0" smtClean="0"/>
          </a:p>
          <a:p>
            <a:pPr>
              <a:buClr>
                <a:schemeClr val="accent1"/>
              </a:buClr>
            </a:pPr>
            <a:r>
              <a:rPr lang="en-GB" dirty="0" smtClean="0"/>
              <a:t>In </a:t>
            </a:r>
            <a:r>
              <a:rPr lang="en-GB" dirty="0"/>
              <a:t>2002, </a:t>
            </a:r>
            <a:r>
              <a:rPr lang="it-IT" dirty="0"/>
              <a:t>The HUPO-</a:t>
            </a:r>
            <a:r>
              <a:rPr lang="it-IT" dirty="0" err="1"/>
              <a:t>Proteomics</a:t>
            </a:r>
            <a:r>
              <a:rPr lang="it-IT" dirty="0"/>
              <a:t> </a:t>
            </a:r>
            <a:r>
              <a:rPr lang="it-IT" dirty="0" err="1"/>
              <a:t>Standards</a:t>
            </a:r>
            <a:r>
              <a:rPr lang="it-IT" dirty="0"/>
              <a:t> </a:t>
            </a:r>
            <a:r>
              <a:rPr lang="it-IT" dirty="0" err="1"/>
              <a:t>Inititative</a:t>
            </a:r>
            <a:r>
              <a:rPr lang="it-IT" dirty="0"/>
              <a:t> (HUPO-PSI ) </a:t>
            </a:r>
            <a:r>
              <a:rPr lang="it-IT" dirty="0" err="1"/>
              <a:t>defines</a:t>
            </a:r>
            <a:r>
              <a:rPr lang="it-IT" dirty="0"/>
              <a:t> </a:t>
            </a:r>
            <a:endParaRPr lang="it-IT" dirty="0" smtClean="0"/>
          </a:p>
          <a:p>
            <a:pPr>
              <a:buClr>
                <a:schemeClr val="accent1"/>
              </a:buClr>
            </a:pPr>
            <a:r>
              <a:rPr lang="it-IT" sz="2400" b="1" dirty="0" smtClean="0"/>
              <a:t>community </a:t>
            </a:r>
            <a:r>
              <a:rPr lang="it-IT" sz="2400" b="1" dirty="0" err="1"/>
              <a:t>standards</a:t>
            </a:r>
            <a:r>
              <a:rPr lang="it-IT" sz="2400" dirty="0"/>
              <a:t> </a:t>
            </a:r>
            <a:r>
              <a:rPr lang="it-IT" dirty="0"/>
              <a:t>for data </a:t>
            </a:r>
            <a:r>
              <a:rPr lang="it-IT" dirty="0" err="1"/>
              <a:t>representation</a:t>
            </a:r>
            <a:r>
              <a:rPr lang="it-IT" dirty="0"/>
              <a:t> in </a:t>
            </a:r>
            <a:r>
              <a:rPr lang="it-IT" dirty="0" err="1"/>
              <a:t>proteomics</a:t>
            </a:r>
            <a:r>
              <a:rPr lang="it-IT" dirty="0"/>
              <a:t> to </a:t>
            </a:r>
            <a:endParaRPr lang="it-IT" dirty="0" smtClean="0"/>
          </a:p>
          <a:p>
            <a:pPr>
              <a:buClr>
                <a:schemeClr val="accent1"/>
              </a:buClr>
            </a:pPr>
            <a:r>
              <a:rPr lang="it-IT" dirty="0"/>
              <a:t>f</a:t>
            </a:r>
            <a:r>
              <a:rPr lang="it-IT" dirty="0" smtClean="0"/>
              <a:t>acilitate </a:t>
            </a:r>
            <a:r>
              <a:rPr lang="it-IT" sz="2400" b="1" dirty="0" smtClean="0"/>
              <a:t>data </a:t>
            </a:r>
            <a:r>
              <a:rPr lang="it-IT" sz="2400" b="1" dirty="0" err="1"/>
              <a:t>comparision</a:t>
            </a:r>
            <a:r>
              <a:rPr lang="it-IT" sz="2400" dirty="0"/>
              <a:t>, </a:t>
            </a:r>
            <a:r>
              <a:rPr lang="it-IT" sz="2400" b="1" dirty="0" err="1"/>
              <a:t>exchange</a:t>
            </a:r>
            <a:r>
              <a:rPr lang="it-IT" sz="2400" dirty="0"/>
              <a:t>  and </a:t>
            </a:r>
            <a:r>
              <a:rPr lang="it-IT" sz="2400" b="1" dirty="0" err="1"/>
              <a:t>verification</a:t>
            </a:r>
            <a:r>
              <a:rPr lang="it-IT" sz="2400" dirty="0"/>
              <a:t>. </a:t>
            </a:r>
          </a:p>
          <a:p>
            <a:pPr>
              <a:buClr>
                <a:schemeClr val="accent1"/>
              </a:buClr>
            </a:pPr>
            <a:endParaRPr lang="en-US" dirty="0" smtClean="0">
              <a:cs typeface="Arial" charset="0"/>
            </a:endParaRPr>
          </a:p>
          <a:p>
            <a:pPr>
              <a:buClr>
                <a:schemeClr val="accent1"/>
              </a:buClr>
            </a:pPr>
            <a:endParaRPr lang="en-US" dirty="0" smtClean="0">
              <a:cs typeface="Arial" charset="0"/>
            </a:endParaRPr>
          </a:p>
        </p:txBody>
      </p:sp>
      <p:sp>
        <p:nvSpPr>
          <p:cNvPr id="14" name="Text Box 5"/>
          <p:cNvSpPr txBox="1">
            <a:spLocks noChangeArrowheads="1"/>
          </p:cNvSpPr>
          <p:nvPr/>
        </p:nvSpPr>
        <p:spPr bwMode="auto">
          <a:xfrm>
            <a:off x="3470210" y="532082"/>
            <a:ext cx="3862312" cy="463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ts val="1750"/>
              </a:spcBef>
              <a:buClr>
                <a:srgbClr val="003063"/>
              </a:buClr>
              <a:buSzPct val="100000"/>
              <a:buFont typeface="Verdana" charset="0"/>
              <a:buNone/>
            </a:pPr>
            <a:r>
              <a:rPr lang="en-GB" sz="2400" b="1" dirty="0">
                <a:solidFill>
                  <a:srgbClr val="953735"/>
                </a:solidFill>
                <a:latin typeface="+mn-lt"/>
              </a:rPr>
              <a:t>PSI-MI XML format</a:t>
            </a:r>
          </a:p>
        </p:txBody>
      </p:sp>
      <p:grpSp>
        <p:nvGrpSpPr>
          <p:cNvPr id="6" name="Gruppo 5"/>
          <p:cNvGrpSpPr/>
          <p:nvPr/>
        </p:nvGrpSpPr>
        <p:grpSpPr>
          <a:xfrm>
            <a:off x="65198" y="1600688"/>
            <a:ext cx="1580362" cy="1450547"/>
            <a:chOff x="65198" y="1352505"/>
            <a:chExt cx="1580362" cy="1450547"/>
          </a:xfrm>
        </p:grpSpPr>
        <p:pic>
          <p:nvPicPr>
            <p:cNvPr id="21" name="Picture 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198" y="1839030"/>
              <a:ext cx="1580362" cy="9640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  <p:pic>
          <p:nvPicPr>
            <p:cNvPr id="22" name="Picture 4" descr="HUPO_20log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0374" y="1352505"/>
              <a:ext cx="1248824" cy="4837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3" name="Immagin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108992" y="3051431"/>
            <a:ext cx="9160918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endParaRPr lang="en-US" dirty="0" smtClean="0">
              <a:cs typeface="Arial" charset="0"/>
            </a:endParaRPr>
          </a:p>
          <a:p>
            <a:pPr>
              <a:buClr>
                <a:schemeClr val="accent1"/>
              </a:buClr>
            </a:pPr>
            <a:endParaRPr lang="en-US" dirty="0" smtClean="0">
              <a:cs typeface="Arial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cs typeface="Arial" charset="0"/>
              </a:rPr>
              <a:t>D</a:t>
            </a:r>
            <a:r>
              <a:rPr lang="en-US" dirty="0" smtClean="0">
                <a:cs typeface="Arial" charset="0"/>
              </a:rPr>
              <a:t>eveloped </a:t>
            </a:r>
            <a:r>
              <a:rPr lang="en-US" dirty="0">
                <a:cs typeface="Arial" charset="0"/>
              </a:rPr>
              <a:t>by major data providers: </a:t>
            </a:r>
            <a:br>
              <a:rPr lang="en-US" dirty="0">
                <a:cs typeface="Arial" charset="0"/>
              </a:rPr>
            </a:br>
            <a:r>
              <a:rPr lang="en-US" dirty="0">
                <a:cs typeface="Arial" charset="0"/>
              </a:rPr>
              <a:t>MINT, </a:t>
            </a:r>
            <a:r>
              <a:rPr lang="en-US" dirty="0" err="1" smtClean="0">
                <a:cs typeface="Arial" charset="0"/>
              </a:rPr>
              <a:t>IntAct</a:t>
            </a:r>
            <a:r>
              <a:rPr lang="en-US" dirty="0">
                <a:cs typeface="Arial" charset="0"/>
              </a:rPr>
              <a:t>, </a:t>
            </a:r>
            <a:r>
              <a:rPr lang="en-US" dirty="0" smtClean="0">
                <a:cs typeface="Arial" charset="0"/>
              </a:rPr>
              <a:t>DIP, DIP, BIND</a:t>
            </a:r>
            <a:r>
              <a:rPr lang="en-US" dirty="0">
                <a:cs typeface="Arial" charset="0"/>
              </a:rPr>
              <a:t>, </a:t>
            </a:r>
            <a:r>
              <a:rPr lang="en-US" dirty="0" err="1">
                <a:cs typeface="Arial" charset="0"/>
              </a:rPr>
              <a:t>CellZome</a:t>
            </a:r>
            <a:r>
              <a:rPr lang="en-US" dirty="0" smtClean="0">
                <a:cs typeface="Arial" charset="0"/>
              </a:rPr>
              <a:t>, MIPS</a:t>
            </a:r>
            <a:r>
              <a:rPr lang="en-US" dirty="0">
                <a:cs typeface="Arial" charset="0"/>
              </a:rPr>
              <a:t>, </a:t>
            </a:r>
            <a:r>
              <a:rPr lang="en-US" dirty="0" err="1">
                <a:cs typeface="Arial" charset="0"/>
              </a:rPr>
              <a:t>Serono</a:t>
            </a:r>
            <a:r>
              <a:rPr lang="en-US" dirty="0">
                <a:cs typeface="Arial" charset="0"/>
              </a:rPr>
              <a:t>, GSK, HPRD, </a:t>
            </a:r>
            <a:r>
              <a:rPr lang="en-US" dirty="0" err="1">
                <a:cs typeface="Arial" charset="0"/>
              </a:rPr>
              <a:t>Hybrigenics</a:t>
            </a:r>
            <a:r>
              <a:rPr lang="en-US" dirty="0">
                <a:cs typeface="Arial" charset="0"/>
              </a:rPr>
              <a:t> U. Bielefeld, U. Bordeaux, U. Cambridge, and </a:t>
            </a:r>
            <a:r>
              <a:rPr lang="en-US" dirty="0" smtClean="0">
                <a:cs typeface="Arial" charset="0"/>
              </a:rPr>
              <a:t>others</a:t>
            </a:r>
            <a:endParaRPr lang="en-US" dirty="0">
              <a:cs typeface="Arial" charset="0"/>
            </a:endParaRPr>
          </a:p>
          <a:p>
            <a:pPr>
              <a:buClr>
                <a:schemeClr val="accent1"/>
              </a:buClr>
            </a:pPr>
            <a:endParaRPr lang="en-US" dirty="0">
              <a:cs typeface="Arial" charset="0"/>
            </a:endParaRPr>
          </a:p>
          <a:p>
            <a:pPr>
              <a:buClr>
                <a:schemeClr val="accent1"/>
              </a:buClr>
            </a:pPr>
            <a:r>
              <a:rPr lang="en-US" b="1" dirty="0">
                <a:cs typeface="Arial" charset="0"/>
              </a:rPr>
              <a:t>Version 1.0 </a:t>
            </a:r>
            <a:r>
              <a:rPr lang="en-US" dirty="0">
                <a:cs typeface="Arial" charset="0"/>
              </a:rPr>
              <a:t>was published in February 2004</a:t>
            </a:r>
            <a:br>
              <a:rPr lang="en-US" dirty="0">
                <a:cs typeface="Arial" charset="0"/>
              </a:rPr>
            </a:br>
            <a:r>
              <a:rPr lang="en-US" sz="1400" dirty="0">
                <a:cs typeface="Arial" charset="0"/>
              </a:rPr>
              <a:t>The HUPO PSI Molecular Interaction Format - A community standard for the representation of protein interaction data. (Henning </a:t>
            </a:r>
            <a:r>
              <a:rPr lang="en-US" sz="1400" dirty="0" err="1">
                <a:cs typeface="Arial" charset="0"/>
              </a:rPr>
              <a:t>Hermjakob</a:t>
            </a:r>
            <a:r>
              <a:rPr lang="en-US" sz="1400" dirty="0">
                <a:cs typeface="Arial" charset="0"/>
              </a:rPr>
              <a:t> et al, Nature Biotechnology 2004, 22, 176-183.)</a:t>
            </a:r>
          </a:p>
          <a:p>
            <a:pPr>
              <a:buClr>
                <a:schemeClr val="accent1"/>
              </a:buClr>
              <a:buFontTx/>
              <a:buChar char="•"/>
            </a:pPr>
            <a:endParaRPr lang="en-GB" dirty="0">
              <a:cs typeface="Arial" charset="0"/>
            </a:endParaRPr>
          </a:p>
          <a:p>
            <a:pPr>
              <a:buClr>
                <a:schemeClr val="accent1"/>
              </a:buClr>
            </a:pPr>
            <a:r>
              <a:rPr lang="en-GB" b="1" dirty="0">
                <a:cs typeface="Arial" charset="0"/>
              </a:rPr>
              <a:t>Version 2.5 </a:t>
            </a:r>
            <a:r>
              <a:rPr lang="en-GB" dirty="0">
                <a:cs typeface="Arial" charset="0"/>
              </a:rPr>
              <a:t>published in October 2007</a:t>
            </a:r>
            <a:br>
              <a:rPr lang="en-GB" dirty="0">
                <a:cs typeface="Arial" charset="0"/>
              </a:rPr>
            </a:br>
            <a:r>
              <a:rPr lang="en-US" sz="1400" dirty="0"/>
              <a:t>Broadening the Horizon – Level 2.5 of the HUPO-PSI Format for Molecular Interactions; (Samuel </a:t>
            </a:r>
            <a:r>
              <a:rPr lang="en-US" sz="1400" dirty="0" err="1"/>
              <a:t>Kerien</a:t>
            </a:r>
            <a:r>
              <a:rPr lang="en-US" sz="1400" dirty="0"/>
              <a:t> et al. </a:t>
            </a:r>
            <a:r>
              <a:rPr lang="en-US" sz="1400" dirty="0" err="1"/>
              <a:t>BioMed</a:t>
            </a:r>
            <a:r>
              <a:rPr lang="en-US" sz="1400" dirty="0"/>
              <a:t> Central. 2007. )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3648808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1424704" y="4292182"/>
            <a:ext cx="4341615" cy="4379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17" name="Gruppo 16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8" name="Connettore 1 17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uppo 18"/>
            <p:cNvGrpSpPr/>
            <p:nvPr/>
          </p:nvGrpSpPr>
          <p:grpSpPr>
            <a:xfrm>
              <a:off x="29200" y="14891"/>
              <a:ext cx="8954222" cy="878844"/>
              <a:chOff x="189778" y="190078"/>
              <a:chExt cx="10532094" cy="1199849"/>
            </a:xfrm>
          </p:grpSpPr>
          <p:pic>
            <p:nvPicPr>
              <p:cNvPr id="21" name="Immagine 20" descr="alma-logo.gi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778" y="190078"/>
                <a:ext cx="1815661" cy="1199849"/>
              </a:xfrm>
              <a:prstGeom prst="rect">
                <a:avLst/>
              </a:prstGeom>
            </p:spPr>
          </p:pic>
          <p:sp>
            <p:nvSpPr>
              <p:cNvPr id="22" name="Rettangolo 21"/>
              <p:cNvSpPr/>
              <p:nvPr/>
            </p:nvSpPr>
            <p:spPr>
              <a:xfrm>
                <a:off x="2239006" y="190078"/>
                <a:ext cx="8482866" cy="54625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 smtClean="0">
                    <a:solidFill>
                      <a:srgbClr val="000000"/>
                    </a:solidFill>
                    <a:latin typeface="Arial"/>
                    <a:cs typeface="Arial"/>
                  </a:rPr>
                  <a:t>Course on Protein Networks and Systems Biology</a:t>
                </a:r>
                <a:endParaRPr lang="it-IT" sz="2000" b="1" dirty="0">
                  <a:solidFill>
                    <a:srgbClr val="000000"/>
                  </a:solidFill>
                  <a:latin typeface="Arial"/>
                  <a:cs typeface="Arial"/>
                </a:endParaRPr>
              </a:p>
            </p:txBody>
          </p:sp>
        </p:grpSp>
      </p:grpSp>
      <p:sp>
        <p:nvSpPr>
          <p:cNvPr id="2" name="Rettangolo 1"/>
          <p:cNvSpPr/>
          <p:nvPr/>
        </p:nvSpPr>
        <p:spPr>
          <a:xfrm>
            <a:off x="125454" y="1121500"/>
            <a:ext cx="881417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/>
              <a:t>Development of </a:t>
            </a:r>
            <a:r>
              <a:rPr lang="en-GB" sz="2000" dirty="0"/>
              <a:t>PSI-MI XML schema </a:t>
            </a:r>
            <a:r>
              <a:rPr lang="en-GB" sz="2000" dirty="0" smtClean="0"/>
              <a:t>has facilitated </a:t>
            </a:r>
            <a:r>
              <a:rPr lang="en-GB" sz="2000" dirty="0"/>
              <a:t>the description of </a:t>
            </a:r>
            <a:r>
              <a:rPr lang="en-GB" sz="2000" dirty="0" smtClean="0"/>
              <a:t>interactions and t</a:t>
            </a:r>
            <a:r>
              <a:rPr lang="it-IT" sz="2000" dirty="0" smtClean="0"/>
              <a:t>he</a:t>
            </a:r>
            <a:r>
              <a:rPr lang="en-GB" sz="2000" dirty="0" smtClean="0"/>
              <a:t> details of information to capture, such as:  </a:t>
            </a:r>
          </a:p>
          <a:p>
            <a:endParaRPr lang="en-GB" sz="2000" dirty="0" smtClean="0"/>
          </a:p>
          <a:p>
            <a:pPr marL="285750" indent="-285750">
              <a:buFont typeface="Arial"/>
              <a:buChar char="•"/>
            </a:pPr>
            <a:r>
              <a:rPr lang="it-IT" sz="2000" dirty="0"/>
              <a:t>B</a:t>
            </a:r>
            <a:r>
              <a:rPr lang="en-GB" sz="2000" dirty="0" err="1" smtClean="0"/>
              <a:t>iological</a:t>
            </a:r>
            <a:r>
              <a:rPr lang="en-GB" sz="2000" dirty="0" smtClean="0"/>
              <a:t> </a:t>
            </a:r>
            <a:r>
              <a:rPr lang="en-GB" sz="2000" dirty="0"/>
              <a:t>role of </a:t>
            </a:r>
            <a:r>
              <a:rPr lang="en-GB" sz="2000" dirty="0" err="1" smtClean="0"/>
              <a:t>partecipants</a:t>
            </a:r>
            <a:r>
              <a:rPr lang="en-GB" sz="2000" dirty="0" smtClean="0"/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GB" sz="2000" dirty="0" smtClean="0"/>
              <a:t>mapping </a:t>
            </a:r>
            <a:r>
              <a:rPr lang="en-GB" sz="2000" dirty="0"/>
              <a:t>of interacting </a:t>
            </a:r>
            <a:r>
              <a:rPr lang="en-GB" sz="2000" dirty="0" smtClean="0"/>
              <a:t>domains </a:t>
            </a:r>
            <a:endParaRPr lang="en-GB" sz="2000" dirty="0"/>
          </a:p>
          <a:p>
            <a:pPr marL="285750" indent="-285750">
              <a:buFont typeface="Arial"/>
              <a:buChar char="•"/>
            </a:pPr>
            <a:r>
              <a:rPr lang="en-GB" sz="2000" dirty="0" smtClean="0"/>
              <a:t>kinetic parameters</a:t>
            </a:r>
          </a:p>
          <a:p>
            <a:pPr marL="285750" indent="-285750">
              <a:buFont typeface="Arial"/>
              <a:buChar char="•"/>
            </a:pPr>
            <a:r>
              <a:rPr lang="en-GB" sz="2000" dirty="0" smtClean="0"/>
              <a:t>Stoichiometry </a:t>
            </a:r>
            <a:endParaRPr lang="it-IT" sz="2000" dirty="0"/>
          </a:p>
        </p:txBody>
      </p:sp>
      <p:sp>
        <p:nvSpPr>
          <p:cNvPr id="3" name="Rettangolo 2"/>
          <p:cNvSpPr/>
          <p:nvPr/>
        </p:nvSpPr>
        <p:spPr>
          <a:xfrm>
            <a:off x="3439269" y="504889"/>
            <a:ext cx="27030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PSI-MI XML schema </a:t>
            </a:r>
            <a:endParaRPr lang="it-IT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102190" y="3362501"/>
            <a:ext cx="8983420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/>
              <a:t>The PSI-MI XML format is a </a:t>
            </a:r>
            <a:r>
              <a:rPr lang="en-GB" sz="2000" b="1" dirty="0"/>
              <a:t>powerful mechanism for data exchange </a:t>
            </a:r>
            <a:r>
              <a:rPr lang="en-GB" sz="2000" dirty="0"/>
              <a:t>between multiple sources molecular interaction </a:t>
            </a:r>
            <a:r>
              <a:rPr lang="en-GB" sz="2000" dirty="0" smtClean="0"/>
              <a:t>resources.</a:t>
            </a:r>
          </a:p>
          <a:p>
            <a:endParaRPr lang="en-GB" sz="2000" dirty="0" smtClean="0"/>
          </a:p>
          <a:p>
            <a:r>
              <a:rPr lang="en-GB" sz="2000" dirty="0" smtClean="0"/>
              <a:t>Data </a:t>
            </a:r>
            <a:r>
              <a:rPr lang="en-GB" sz="2000" dirty="0"/>
              <a:t>can be </a:t>
            </a:r>
            <a:r>
              <a:rPr lang="en-GB" sz="2400" b="1" dirty="0"/>
              <a:t>integrated</a:t>
            </a:r>
            <a:r>
              <a:rPr lang="en-GB" dirty="0"/>
              <a:t>, </a:t>
            </a:r>
            <a:r>
              <a:rPr lang="en-GB" sz="2400" b="1" dirty="0"/>
              <a:t>analysed</a:t>
            </a:r>
            <a:r>
              <a:rPr lang="en-GB" dirty="0"/>
              <a:t> and </a:t>
            </a:r>
            <a:r>
              <a:rPr lang="en-GB" sz="2400" b="1" dirty="0"/>
              <a:t>visualised</a:t>
            </a:r>
            <a:r>
              <a:rPr lang="en-GB" dirty="0"/>
              <a:t> </a:t>
            </a:r>
            <a:r>
              <a:rPr lang="en-GB" sz="2000" dirty="0"/>
              <a:t>by a range of software tools. </a:t>
            </a:r>
            <a:endParaRPr lang="en-GB" sz="2000" dirty="0" smtClean="0"/>
          </a:p>
          <a:p>
            <a:endParaRPr lang="en-GB" sz="2000" dirty="0"/>
          </a:p>
          <a:p>
            <a:r>
              <a:rPr lang="en-GB" sz="2000" dirty="0" smtClean="0"/>
              <a:t>An Excel</a:t>
            </a:r>
            <a:r>
              <a:rPr lang="en-GB" sz="2000" dirty="0"/>
              <a:t>-compatible, tab-delimited format, </a:t>
            </a:r>
            <a:r>
              <a:rPr lang="en-GB" sz="2000" b="1" dirty="0"/>
              <a:t>MITAB</a:t>
            </a:r>
            <a:r>
              <a:rPr lang="en-GB" sz="2000" dirty="0"/>
              <a:t>, has been developed for users who require only minimal information but in a more accessible configuration</a:t>
            </a:r>
            <a:r>
              <a:rPr lang="en-GB" dirty="0"/>
              <a:t>.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3473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0" y="6468133"/>
            <a:ext cx="4846627" cy="368963"/>
          </a:xfrm>
          <a:prstGeom prst="rect">
            <a:avLst/>
          </a:prstGeom>
        </p:spPr>
      </p:pic>
      <p:grpSp>
        <p:nvGrpSpPr>
          <p:cNvPr id="17" name="Gruppo 16"/>
          <p:cNvGrpSpPr/>
          <p:nvPr/>
        </p:nvGrpSpPr>
        <p:grpSpPr>
          <a:xfrm>
            <a:off x="0" y="14891"/>
            <a:ext cx="9144000" cy="951663"/>
            <a:chOff x="0" y="14891"/>
            <a:chExt cx="9144000" cy="951663"/>
          </a:xfrm>
        </p:grpSpPr>
        <p:cxnSp>
          <p:nvCxnSpPr>
            <p:cNvPr id="18" name="Connettore 1 17"/>
            <p:cNvCxnSpPr/>
            <p:nvPr/>
          </p:nvCxnSpPr>
          <p:spPr>
            <a:xfrm>
              <a:off x="0" y="966554"/>
              <a:ext cx="91440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uppo 18"/>
            <p:cNvGrpSpPr/>
            <p:nvPr/>
          </p:nvGrpSpPr>
          <p:grpSpPr>
            <a:xfrm>
              <a:off x="29200" y="14891"/>
              <a:ext cx="8954222" cy="878844"/>
              <a:chOff x="189778" y="190078"/>
              <a:chExt cx="10532094" cy="1199849"/>
            </a:xfrm>
          </p:grpSpPr>
          <p:pic>
            <p:nvPicPr>
              <p:cNvPr id="21" name="Immagine 20" descr="alma-logo.gi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778" y="190078"/>
                <a:ext cx="1815661" cy="1199849"/>
              </a:xfrm>
              <a:prstGeom prst="rect">
                <a:avLst/>
              </a:prstGeom>
            </p:spPr>
          </p:pic>
          <p:sp>
            <p:nvSpPr>
              <p:cNvPr id="22" name="Rettangolo 21"/>
              <p:cNvSpPr/>
              <p:nvPr/>
            </p:nvSpPr>
            <p:spPr>
              <a:xfrm>
                <a:off x="2239006" y="190078"/>
                <a:ext cx="8482866" cy="54625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 smtClean="0">
                    <a:solidFill>
                      <a:srgbClr val="000000"/>
                    </a:solidFill>
                    <a:latin typeface="Arial"/>
                    <a:cs typeface="Arial"/>
                  </a:rPr>
                  <a:t>Course on Protein Networks and Systems Biology</a:t>
                </a:r>
                <a:endParaRPr lang="it-IT" sz="2000" b="1" dirty="0">
                  <a:solidFill>
                    <a:srgbClr val="000000"/>
                  </a:solidFill>
                  <a:latin typeface="Arial"/>
                  <a:cs typeface="Arial"/>
                </a:endParaRPr>
              </a:p>
            </p:txBody>
          </p:sp>
        </p:grpSp>
      </p:grpSp>
      <p:sp>
        <p:nvSpPr>
          <p:cNvPr id="3" name="Rettangolo 2"/>
          <p:cNvSpPr/>
          <p:nvPr/>
        </p:nvSpPr>
        <p:spPr>
          <a:xfrm>
            <a:off x="3439269" y="504889"/>
            <a:ext cx="29215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PSI</a:t>
            </a:r>
            <a:r>
              <a:rPr lang="en-GB" sz="2400" b="1" dirty="0" smtClean="0">
                <a:solidFill>
                  <a:schemeClr val="accent2">
                    <a:lumMod val="75000"/>
                  </a:schemeClr>
                </a:solidFill>
              </a:rPr>
              <a:t>-MITAB COLUMNS</a:t>
            </a:r>
            <a:endParaRPr lang="it-IT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324553" y="1467437"/>
            <a:ext cx="3634328" cy="39395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it-IT" sz="2000" b="1" dirty="0" smtClean="0">
                <a:solidFill>
                  <a:srgbClr val="FF6600"/>
                </a:solidFill>
              </a:rPr>
              <a:t>MI-TAB 2.5 STANDARD </a:t>
            </a:r>
          </a:p>
          <a:p>
            <a:r>
              <a:rPr lang="it-IT" sz="2000" b="1" dirty="0" smtClean="0">
                <a:solidFill>
                  <a:srgbClr val="FF6600"/>
                </a:solidFill>
              </a:rPr>
              <a:t>COLUMNS (15)</a:t>
            </a:r>
            <a:endParaRPr lang="it-IT" sz="2400" b="1" dirty="0" smtClean="0">
              <a:solidFill>
                <a:srgbClr val="FF66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it-IT" sz="1600" dirty="0" smtClean="0"/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ID(</a:t>
            </a:r>
            <a:r>
              <a:rPr lang="it-IT" sz="1600" dirty="0" err="1" smtClean="0"/>
              <a:t>S</a:t>
            </a:r>
            <a:r>
              <a:rPr lang="it-IT" sz="1600" dirty="0" smtClean="0"/>
              <a:t>) INTERACTORS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ALT.</a:t>
            </a:r>
            <a:r>
              <a:rPr lang="it-IT" sz="1600" dirty="0"/>
              <a:t> ID(</a:t>
            </a:r>
            <a:r>
              <a:rPr lang="it-IT" sz="1600" dirty="0" err="1"/>
              <a:t>S</a:t>
            </a:r>
            <a:r>
              <a:rPr lang="it-IT" sz="1600" dirty="0"/>
              <a:t>) INTERACTORS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ALIAS(ES) INTERACTORS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INTERACTION DETECTION METHOD(</a:t>
            </a:r>
            <a:r>
              <a:rPr lang="it-IT" sz="1600" dirty="0" err="1" smtClean="0"/>
              <a:t>S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PUBLICATION FIRST AUTHOR(</a:t>
            </a:r>
            <a:r>
              <a:rPr lang="it-IT" sz="1600" dirty="0" err="1" smtClean="0"/>
              <a:t>S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PUBLICATION IDENTIFIER(</a:t>
            </a:r>
            <a:r>
              <a:rPr lang="it-IT" sz="1600" dirty="0" err="1" smtClean="0"/>
              <a:t>S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TAXID INTERACTORS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INTERACTION TYPE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SOURCE DATABASE(</a:t>
            </a:r>
            <a:r>
              <a:rPr lang="it-IT" sz="1600" dirty="0" err="1" smtClean="0"/>
              <a:t>S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INTERACTION IDENTIFIER(</a:t>
            </a:r>
            <a:r>
              <a:rPr lang="it-IT" sz="1600" dirty="0" err="1" smtClean="0"/>
              <a:t>S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CONFIDENCE VALUE(</a:t>
            </a:r>
            <a:r>
              <a:rPr lang="it-IT" sz="1600" dirty="0" err="1" smtClean="0"/>
              <a:t>S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/>
              <a:buChar char="•"/>
            </a:pPr>
            <a:endParaRPr lang="it-IT" dirty="0"/>
          </a:p>
        </p:txBody>
      </p:sp>
      <p:sp>
        <p:nvSpPr>
          <p:cNvPr id="13" name="CasellaDiTesto 12"/>
          <p:cNvSpPr txBox="1"/>
          <p:nvPr/>
        </p:nvSpPr>
        <p:spPr>
          <a:xfrm>
            <a:off x="4443110" y="1478725"/>
            <a:ext cx="4326826" cy="390876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it-IT" sz="2000" b="1" dirty="0" smtClean="0">
                <a:solidFill>
                  <a:srgbClr val="0000FF"/>
                </a:solidFill>
              </a:rPr>
              <a:t>MI-TAB 2.7 STANDARD </a:t>
            </a:r>
          </a:p>
          <a:p>
            <a:r>
              <a:rPr lang="it-IT" sz="2000" b="1" dirty="0" smtClean="0">
                <a:solidFill>
                  <a:srgbClr val="0000FF"/>
                </a:solidFill>
              </a:rPr>
              <a:t>COLUMNS (+27)</a:t>
            </a:r>
            <a:endParaRPr lang="it-IT" dirty="0" smtClean="0">
              <a:solidFill>
                <a:srgbClr val="0000FF"/>
              </a:solidFill>
            </a:endParaRPr>
          </a:p>
          <a:p>
            <a:pPr marL="285750" indent="-285750">
              <a:buFont typeface="Arial"/>
              <a:buChar char="•"/>
            </a:pPr>
            <a:endParaRPr lang="it-IT" sz="1600" dirty="0" smtClean="0"/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EXPANSION METHOD(</a:t>
            </a:r>
            <a:r>
              <a:rPr lang="it-IT" sz="1600" dirty="0" err="1" smtClean="0"/>
              <a:t>S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BIOLOGICAL ROLE(</a:t>
            </a:r>
            <a:r>
              <a:rPr lang="it-IT" sz="1600" dirty="0" err="1" smtClean="0"/>
              <a:t>S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EXPERIMENTAL ROLE(</a:t>
            </a:r>
            <a:r>
              <a:rPr lang="it-IT" sz="1600" dirty="0" err="1" smtClean="0"/>
              <a:t>S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TYPE OF INTERACTORS</a:t>
            </a:r>
            <a:endParaRPr lang="it-IT" sz="1600" dirty="0"/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PROPERTIES (CROSSREFERENCES) OF </a:t>
            </a:r>
          </a:p>
          <a:p>
            <a:r>
              <a:rPr lang="it-IT" sz="1600" dirty="0" smtClean="0"/>
              <a:t>       INTERACTORS/INTERACTION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ANNOTATION </a:t>
            </a:r>
            <a:r>
              <a:rPr lang="it-IT" sz="1600" dirty="0"/>
              <a:t>OF INTERACTORS</a:t>
            </a:r>
            <a:r>
              <a:rPr lang="it-IT" sz="1600" dirty="0" smtClean="0"/>
              <a:t>/INTERACTION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HOST ORGANISM(</a:t>
            </a:r>
            <a:r>
              <a:rPr lang="it-IT" sz="1600" dirty="0" err="1" smtClean="0"/>
              <a:t>S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PARAMETER OF INTERACTION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FEATURE(</a:t>
            </a:r>
            <a:r>
              <a:rPr lang="it-IT" sz="1600" dirty="0" err="1" smtClean="0"/>
              <a:t>S</a:t>
            </a:r>
            <a:r>
              <a:rPr lang="it-IT" sz="1600" dirty="0" smtClean="0"/>
              <a:t>) INTERACTORS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STOICHIOMETRY(</a:t>
            </a:r>
            <a:r>
              <a:rPr lang="it-IT" sz="1600" dirty="0" err="1" smtClean="0"/>
              <a:t>S</a:t>
            </a:r>
            <a:r>
              <a:rPr lang="it-IT" sz="1600" dirty="0" smtClean="0"/>
              <a:t>) INTERACTORS</a:t>
            </a:r>
          </a:p>
          <a:p>
            <a:pPr marL="285750" indent="-285750">
              <a:buFont typeface="Arial"/>
              <a:buChar char="•"/>
            </a:pPr>
            <a:r>
              <a:rPr lang="it-IT" sz="1600" dirty="0" smtClean="0"/>
              <a:t>PARTECIPANT IDENTIFICATION METHODS</a:t>
            </a:r>
          </a:p>
        </p:txBody>
      </p:sp>
    </p:spTree>
    <p:extLst>
      <p:ext uri="{BB962C8B-B14F-4D97-AF65-F5344CB8AC3E}">
        <p14:creationId xmlns:p14="http://schemas.microsoft.com/office/powerpoint/2010/main" val="3343106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948</TotalTime>
  <Words>2066</Words>
  <Application>Microsoft Macintosh PowerPoint</Application>
  <PresentationFormat>Presentazione su schermo (4:3)</PresentationFormat>
  <Paragraphs>239</Paragraphs>
  <Slides>28</Slides>
  <Notes>16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28</vt:i4>
      </vt:variant>
    </vt:vector>
  </HeadingPairs>
  <TitlesOfParts>
    <vt:vector size="29" baseType="lpstr">
      <vt:lpstr>Tema di Office</vt:lpstr>
      <vt:lpstr>Collecting, annotating and integrating PPI data: standards initiatives, data formats and data models 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Web resources describing results of PPI experiments 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Collecting, annotating and integrating PPI data: standards initiatives, data formats and data models </dc:title>
  <dc:creator>Luana Licata</dc:creator>
  <cp:lastModifiedBy>Luana Licata</cp:lastModifiedBy>
  <cp:revision>95</cp:revision>
  <dcterms:created xsi:type="dcterms:W3CDTF">2015-12-07T09:13:45Z</dcterms:created>
  <dcterms:modified xsi:type="dcterms:W3CDTF">2015-12-15T15:55:23Z</dcterms:modified>
</cp:coreProperties>
</file>

<file path=docProps/thumbnail.jpeg>
</file>